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571" r:id="rId2"/>
    <p:sldId id="520" r:id="rId3"/>
    <p:sldId id="570" r:id="rId4"/>
    <p:sldId id="530" r:id="rId5"/>
    <p:sldId id="531" r:id="rId6"/>
    <p:sldId id="532" r:id="rId7"/>
    <p:sldId id="535" r:id="rId8"/>
    <p:sldId id="533" r:id="rId9"/>
    <p:sldId id="557" r:id="rId10"/>
    <p:sldId id="539" r:id="rId11"/>
    <p:sldId id="558" r:id="rId12"/>
    <p:sldId id="543" r:id="rId13"/>
    <p:sldId id="565" r:id="rId14"/>
    <p:sldId id="572" r:id="rId15"/>
    <p:sldId id="547" r:id="rId16"/>
    <p:sldId id="548" r:id="rId17"/>
    <p:sldId id="550" r:id="rId18"/>
    <p:sldId id="549" r:id="rId19"/>
    <p:sldId id="551" r:id="rId20"/>
    <p:sldId id="568" r:id="rId21"/>
    <p:sldId id="552" r:id="rId22"/>
    <p:sldId id="553" r:id="rId23"/>
    <p:sldId id="554" r:id="rId24"/>
    <p:sldId id="569" r:id="rId25"/>
    <p:sldId id="556" r:id="rId26"/>
    <p:sldId id="418" r:id="rId27"/>
    <p:sldId id="470" r:id="rId28"/>
    <p:sldId id="420" r:id="rId29"/>
    <p:sldId id="359" r:id="rId30"/>
    <p:sldId id="425" r:id="rId31"/>
    <p:sldId id="421" r:id="rId32"/>
    <p:sldId id="393" r:id="rId33"/>
    <p:sldId id="561" r:id="rId34"/>
    <p:sldId id="394" r:id="rId35"/>
    <p:sldId id="426" r:id="rId36"/>
    <p:sldId id="396" r:id="rId37"/>
    <p:sldId id="397" r:id="rId38"/>
    <p:sldId id="573" r:id="rId39"/>
    <p:sldId id="574" r:id="rId40"/>
    <p:sldId id="482" r:id="rId41"/>
    <p:sldId id="483" r:id="rId42"/>
    <p:sldId id="525" r:id="rId43"/>
  </p:sldIdLst>
  <p:sldSz cx="9144000" cy="6858000" type="screen4x3"/>
  <p:notesSz cx="6858000" cy="99456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p:cViewPr>
        <p:scale>
          <a:sx n="100" d="100"/>
          <a:sy n="100" d="100"/>
        </p:scale>
        <p:origin x="-1338" y="-240"/>
      </p:cViewPr>
      <p:guideLst>
        <p:guide orient="horz" pos="2160"/>
        <p:guide pos="2880"/>
      </p:guideLst>
    </p:cSldViewPr>
  </p:slideViewPr>
  <p:notesTextViewPr>
    <p:cViewPr>
      <p:scale>
        <a:sx n="100" d="100"/>
        <a:sy n="100" d="100"/>
      </p:scale>
      <p:origin x="0" y="0"/>
    </p:cViewPr>
  </p:notesTextViewPr>
  <p:sorterViewPr>
    <p:cViewPr>
      <p:scale>
        <a:sx n="99" d="100"/>
        <a:sy n="9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Pladsholder til dato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542807B-889C-4E85-B1AC-25E2E75CD1EA}" type="datetimeFigureOut">
              <a:rPr lang="en-US"/>
              <a:pPr>
                <a:defRPr/>
              </a:pPr>
              <a:t>9/18/2018</a:t>
            </a:fld>
            <a:endParaRPr lang="en-US"/>
          </a:p>
        </p:txBody>
      </p:sp>
      <p:sp>
        <p:nvSpPr>
          <p:cNvPr id="4" name="Pladsholder til sidefod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5" name="Pladsholder til diasnummer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E7E3B3C-3A39-4F1E-9751-B69987967787}" type="slidenum">
              <a:rPr lang="en-US"/>
              <a:pPr>
                <a:defRPr/>
              </a:pPr>
              <a:t>‹nr.›</a:t>
            </a:fld>
            <a:endParaRPr lang="en-US"/>
          </a:p>
        </p:txBody>
      </p:sp>
    </p:spTree>
    <p:extLst>
      <p:ext uri="{BB962C8B-B14F-4D97-AF65-F5344CB8AC3E}">
        <p14:creationId xmlns:p14="http://schemas.microsoft.com/office/powerpoint/2010/main" val="2963358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Pladsholder til dato 2"/>
          <p:cNvSpPr>
            <a:spLocks noGrp="1"/>
          </p:cNvSpPr>
          <p:nvPr>
            <p:ph type="dt"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9DE8D27-7047-423B-A40E-77934941DC6D}" type="datetimeFigureOut">
              <a:rPr lang="en-US"/>
              <a:pPr>
                <a:defRPr/>
              </a:pPr>
              <a:t>9/18/2018</a:t>
            </a:fld>
            <a:endParaRPr lang="en-US"/>
          </a:p>
        </p:txBody>
      </p:sp>
      <p:sp>
        <p:nvSpPr>
          <p:cNvPr id="4" name="Pladsholder til diasbillede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Pladsholder til noter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en-US" noProof="0" smtClean="0"/>
          </a:p>
        </p:txBody>
      </p:sp>
      <p:sp>
        <p:nvSpPr>
          <p:cNvPr id="6" name="Pladsholder til sidefod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Pladsholder til diasnummer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645D168-FEFF-4AA1-9CA2-1343D75C3E5C}" type="slidenum">
              <a:rPr lang="en-US"/>
              <a:pPr>
                <a:defRPr/>
              </a:pPr>
              <a:t>‹nr.›</a:t>
            </a:fld>
            <a:endParaRPr lang="en-US"/>
          </a:p>
        </p:txBody>
      </p:sp>
    </p:spTree>
    <p:extLst>
      <p:ext uri="{BB962C8B-B14F-4D97-AF65-F5344CB8AC3E}">
        <p14:creationId xmlns:p14="http://schemas.microsoft.com/office/powerpoint/2010/main" val="41408856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7645D168-FEFF-4AA1-9CA2-1343D75C3E5C}" type="slidenum">
              <a:rPr lang="en-US" smtClean="0"/>
              <a:pPr>
                <a:defRPr/>
              </a:pPr>
              <a:t>5</a:t>
            </a:fld>
            <a:endParaRPr lang="en-US"/>
          </a:p>
        </p:txBody>
      </p:sp>
    </p:spTree>
    <p:extLst>
      <p:ext uri="{BB962C8B-B14F-4D97-AF65-F5344CB8AC3E}">
        <p14:creationId xmlns:p14="http://schemas.microsoft.com/office/powerpoint/2010/main" val="2896366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a:p>
        </p:txBody>
      </p:sp>
      <p:sp>
        <p:nvSpPr>
          <p:cNvPr id="4" name="Pladsholder til diasnummer 3"/>
          <p:cNvSpPr>
            <a:spLocks noGrp="1"/>
          </p:cNvSpPr>
          <p:nvPr>
            <p:ph type="sldNum" sz="quarter" idx="10"/>
          </p:nvPr>
        </p:nvSpPr>
        <p:spPr/>
        <p:txBody>
          <a:bodyPr/>
          <a:lstStyle/>
          <a:p>
            <a:pPr>
              <a:defRPr/>
            </a:pPr>
            <a:fld id="{7645D168-FEFF-4AA1-9CA2-1343D75C3E5C}" type="slidenum">
              <a:rPr lang="en-US" smtClean="0"/>
              <a:pPr>
                <a:defRPr/>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en-US"/>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en-US"/>
          </a:p>
        </p:txBody>
      </p:sp>
      <p:sp>
        <p:nvSpPr>
          <p:cNvPr id="4" name="Pladsholder til dato 3"/>
          <p:cNvSpPr>
            <a:spLocks noGrp="1"/>
          </p:cNvSpPr>
          <p:nvPr>
            <p:ph type="dt" sz="half" idx="10"/>
          </p:nvPr>
        </p:nvSpPr>
        <p:spPr/>
        <p:txBody>
          <a:bodyPr/>
          <a:lstStyle>
            <a:lvl1pPr>
              <a:defRPr/>
            </a:lvl1pPr>
          </a:lstStyle>
          <a:p>
            <a:pPr>
              <a:defRPr/>
            </a:pPr>
            <a:fld id="{C5C4510A-6888-41FD-B857-31433B8D414D}" type="datetime1">
              <a:rPr lang="da-DK" smtClean="0"/>
              <a:t>18-09-2018</a:t>
            </a:fld>
            <a:endParaRPr lang="en-US"/>
          </a:p>
        </p:txBody>
      </p:sp>
      <p:sp>
        <p:nvSpPr>
          <p:cNvPr id="5" name="Pladsholder til sidefod 4"/>
          <p:cNvSpPr>
            <a:spLocks noGrp="1"/>
          </p:cNvSpPr>
          <p:nvPr>
            <p:ph type="ftr" sz="quarter" idx="11"/>
          </p:nvPr>
        </p:nvSpPr>
        <p:spPr/>
        <p:txBody>
          <a:bodyPr/>
          <a:lstStyle>
            <a:lvl1pPr>
              <a:defRPr/>
            </a:lvl1p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lvl1pPr>
              <a:defRPr/>
            </a:lvl1pPr>
          </a:lstStyle>
          <a:p>
            <a:pPr>
              <a:defRPr/>
            </a:pPr>
            <a:fld id="{873DBAA8-40A0-4964-9114-B1958D9F8C68}"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en-US"/>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10"/>
          </p:nvPr>
        </p:nvSpPr>
        <p:spPr/>
        <p:txBody>
          <a:bodyPr/>
          <a:lstStyle>
            <a:lvl1pPr>
              <a:defRPr/>
            </a:lvl1pPr>
          </a:lstStyle>
          <a:p>
            <a:pPr>
              <a:defRPr/>
            </a:pPr>
            <a:fld id="{CC28D573-A332-41A3-A083-8900484FA85E}" type="datetime1">
              <a:rPr lang="da-DK" smtClean="0"/>
              <a:t>18-09-2018</a:t>
            </a:fld>
            <a:endParaRPr lang="en-US"/>
          </a:p>
        </p:txBody>
      </p:sp>
      <p:sp>
        <p:nvSpPr>
          <p:cNvPr id="5" name="Pladsholder til sidefod 4"/>
          <p:cNvSpPr>
            <a:spLocks noGrp="1"/>
          </p:cNvSpPr>
          <p:nvPr>
            <p:ph type="ftr" sz="quarter" idx="11"/>
          </p:nvPr>
        </p:nvSpPr>
        <p:spPr/>
        <p:txBody>
          <a:bodyPr/>
          <a:lstStyle>
            <a:lvl1pPr>
              <a:defRPr/>
            </a:lvl1p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lvl1pPr>
              <a:defRPr/>
            </a:lvl1pPr>
          </a:lstStyle>
          <a:p>
            <a:pPr>
              <a:defRPr/>
            </a:pPr>
            <a:fld id="{EEC6A24D-C73B-4367-A060-6FBF70A0B2D2}"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en-US"/>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10"/>
          </p:nvPr>
        </p:nvSpPr>
        <p:spPr/>
        <p:txBody>
          <a:bodyPr/>
          <a:lstStyle>
            <a:lvl1pPr>
              <a:defRPr/>
            </a:lvl1pPr>
          </a:lstStyle>
          <a:p>
            <a:pPr>
              <a:defRPr/>
            </a:pPr>
            <a:fld id="{FA1C8BE0-C465-4E4D-BCDA-E5498BF54D59}" type="datetime1">
              <a:rPr lang="da-DK" smtClean="0"/>
              <a:t>18-09-2018</a:t>
            </a:fld>
            <a:endParaRPr lang="en-US"/>
          </a:p>
        </p:txBody>
      </p:sp>
      <p:sp>
        <p:nvSpPr>
          <p:cNvPr id="5" name="Pladsholder til sidefod 4"/>
          <p:cNvSpPr>
            <a:spLocks noGrp="1"/>
          </p:cNvSpPr>
          <p:nvPr>
            <p:ph type="ftr" sz="quarter" idx="11"/>
          </p:nvPr>
        </p:nvSpPr>
        <p:spPr/>
        <p:txBody>
          <a:bodyPr/>
          <a:lstStyle>
            <a:lvl1pPr>
              <a:defRPr/>
            </a:lvl1p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lvl1pPr>
              <a:defRPr/>
            </a:lvl1pPr>
          </a:lstStyle>
          <a:p>
            <a:pPr>
              <a:defRPr/>
            </a:pPr>
            <a:fld id="{0DBAC61A-A33C-472C-BA47-DE111D897D8B}" type="slidenum">
              <a:rPr lang="en-US"/>
              <a:pPr>
                <a:defRPr/>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en-US"/>
          </a:p>
        </p:txBody>
      </p:sp>
      <p:sp>
        <p:nvSpPr>
          <p:cNvPr id="3" name="Pladsholder til tekst 2"/>
          <p:cNvSpPr>
            <a:spLocks noGrp="1"/>
          </p:cNvSpPr>
          <p:nvPr>
            <p:ph type="body" sz="half" idx="1"/>
          </p:nvPr>
        </p:nvSpPr>
        <p:spPr>
          <a:xfrm>
            <a:off x="457200" y="1600200"/>
            <a:ext cx="4038600" cy="4525963"/>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indhold 3"/>
          <p:cNvSpPr>
            <a:spLocks noGrp="1"/>
          </p:cNvSpPr>
          <p:nvPr>
            <p:ph sz="half" idx="2"/>
          </p:nvPr>
        </p:nvSpPr>
        <p:spPr>
          <a:xfrm>
            <a:off x="4648200" y="1600200"/>
            <a:ext cx="4038600" cy="4525963"/>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5" name="Pladsholder til dato 4"/>
          <p:cNvSpPr>
            <a:spLocks noGrp="1"/>
          </p:cNvSpPr>
          <p:nvPr>
            <p:ph type="dt" sz="half" idx="10"/>
          </p:nvPr>
        </p:nvSpPr>
        <p:spPr>
          <a:xfrm>
            <a:off x="457200" y="6245225"/>
            <a:ext cx="2133600" cy="476250"/>
          </a:xfrm>
        </p:spPr>
        <p:txBody>
          <a:bodyPr/>
          <a:lstStyle>
            <a:lvl1pPr>
              <a:defRPr/>
            </a:lvl1pPr>
          </a:lstStyle>
          <a:p>
            <a:fld id="{2B2DB5A7-DC31-44BF-95BD-A82BA81341B7}" type="datetime1">
              <a:rPr lang="da-DK" smtClean="0"/>
              <a:t>18-09-2018</a:t>
            </a:fld>
            <a:endParaRPr lang="en-US"/>
          </a:p>
        </p:txBody>
      </p:sp>
      <p:sp>
        <p:nvSpPr>
          <p:cNvPr id="6" name="Pladsholder til sidefod 5"/>
          <p:cNvSpPr>
            <a:spLocks noGrp="1"/>
          </p:cNvSpPr>
          <p:nvPr>
            <p:ph type="ftr" sz="quarter" idx="11"/>
          </p:nvPr>
        </p:nvSpPr>
        <p:spPr>
          <a:xfrm>
            <a:off x="3124200" y="6245225"/>
            <a:ext cx="2895600" cy="476250"/>
          </a:xfrm>
        </p:spPr>
        <p:txBody>
          <a:bodyPr/>
          <a:lstStyle>
            <a:lvl1pPr>
              <a:defRPr/>
            </a:lvl1pPr>
          </a:lstStyle>
          <a:p>
            <a:r>
              <a:rPr lang="nn-NO" smtClean="0"/>
              <a:t>ikek 3 Interkulturel kompetence identitet og livsstil </a:t>
            </a:r>
            <a:endParaRPr lang="en-US"/>
          </a:p>
        </p:txBody>
      </p:sp>
      <p:sp>
        <p:nvSpPr>
          <p:cNvPr id="7" name="Pladsholder til diasnummer 6"/>
          <p:cNvSpPr>
            <a:spLocks noGrp="1"/>
          </p:cNvSpPr>
          <p:nvPr>
            <p:ph type="sldNum" sz="quarter" idx="12"/>
          </p:nvPr>
        </p:nvSpPr>
        <p:spPr>
          <a:xfrm>
            <a:off x="6553200" y="6245225"/>
            <a:ext cx="2133600" cy="476250"/>
          </a:xfrm>
        </p:spPr>
        <p:txBody>
          <a:bodyPr/>
          <a:lstStyle>
            <a:lvl1pPr>
              <a:defRPr/>
            </a:lvl1pPr>
          </a:lstStyle>
          <a:p>
            <a:fld id="{0DCB4576-E397-4B84-85BA-3D46819675BA}" type="slidenum">
              <a:rPr lang="en-US"/>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en-US"/>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10"/>
          </p:nvPr>
        </p:nvSpPr>
        <p:spPr/>
        <p:txBody>
          <a:bodyPr/>
          <a:lstStyle>
            <a:lvl1pPr>
              <a:defRPr/>
            </a:lvl1pPr>
          </a:lstStyle>
          <a:p>
            <a:pPr>
              <a:defRPr/>
            </a:pPr>
            <a:fld id="{82EAFF90-5224-438E-A02E-C900E7B66517}" type="datetime1">
              <a:rPr lang="da-DK" smtClean="0"/>
              <a:t>18-09-2018</a:t>
            </a:fld>
            <a:endParaRPr lang="en-US"/>
          </a:p>
        </p:txBody>
      </p:sp>
      <p:sp>
        <p:nvSpPr>
          <p:cNvPr id="5" name="Pladsholder til sidefod 4"/>
          <p:cNvSpPr>
            <a:spLocks noGrp="1"/>
          </p:cNvSpPr>
          <p:nvPr>
            <p:ph type="ftr" sz="quarter" idx="11"/>
          </p:nvPr>
        </p:nvSpPr>
        <p:spPr/>
        <p:txBody>
          <a:bodyPr/>
          <a:lstStyle>
            <a:lvl1pPr>
              <a:defRPr/>
            </a:lvl1p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lvl1pPr>
              <a:defRPr/>
            </a:lvl1pPr>
          </a:lstStyle>
          <a:p>
            <a:pPr>
              <a:defRPr/>
            </a:pPr>
            <a:fld id="{95138D2B-9F13-4FEC-AFDA-58A58D2D66DA}"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en-US"/>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pPr>
              <a:defRPr/>
            </a:pPr>
            <a:fld id="{91893124-DB08-4DF7-852B-80EFC1CF8419}" type="datetime1">
              <a:rPr lang="da-DK" smtClean="0"/>
              <a:t>18-09-2018</a:t>
            </a:fld>
            <a:endParaRPr lang="en-US"/>
          </a:p>
        </p:txBody>
      </p:sp>
      <p:sp>
        <p:nvSpPr>
          <p:cNvPr id="5" name="Pladsholder til sidefod 4"/>
          <p:cNvSpPr>
            <a:spLocks noGrp="1"/>
          </p:cNvSpPr>
          <p:nvPr>
            <p:ph type="ftr" sz="quarter" idx="11"/>
          </p:nvPr>
        </p:nvSpPr>
        <p:spPr/>
        <p:txBody>
          <a:bodyPr/>
          <a:lstStyle>
            <a:lvl1pPr>
              <a:defRPr/>
            </a:lvl1p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lvl1pPr>
              <a:defRPr/>
            </a:lvl1pPr>
          </a:lstStyle>
          <a:p>
            <a:pPr>
              <a:defRPr/>
            </a:pPr>
            <a:fld id="{8C3B7A76-94D8-44BB-8428-BFB0C772A1D9}"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en-US"/>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5" name="Pladsholder til dato 3"/>
          <p:cNvSpPr>
            <a:spLocks noGrp="1"/>
          </p:cNvSpPr>
          <p:nvPr>
            <p:ph type="dt" sz="half" idx="10"/>
          </p:nvPr>
        </p:nvSpPr>
        <p:spPr/>
        <p:txBody>
          <a:bodyPr/>
          <a:lstStyle>
            <a:lvl1pPr>
              <a:defRPr/>
            </a:lvl1pPr>
          </a:lstStyle>
          <a:p>
            <a:pPr>
              <a:defRPr/>
            </a:pPr>
            <a:fld id="{65C7FCA9-BE29-4734-9426-318787330868}" type="datetime1">
              <a:rPr lang="da-DK" smtClean="0"/>
              <a:t>18-09-2018</a:t>
            </a:fld>
            <a:endParaRPr lang="en-US"/>
          </a:p>
        </p:txBody>
      </p:sp>
      <p:sp>
        <p:nvSpPr>
          <p:cNvPr id="6" name="Pladsholder til sidefod 4"/>
          <p:cNvSpPr>
            <a:spLocks noGrp="1"/>
          </p:cNvSpPr>
          <p:nvPr>
            <p:ph type="ftr" sz="quarter" idx="11"/>
          </p:nvPr>
        </p:nvSpPr>
        <p:spPr/>
        <p:txBody>
          <a:bodyPr/>
          <a:lstStyle>
            <a:lvl1pPr>
              <a:defRPr/>
            </a:lvl1pPr>
          </a:lstStyle>
          <a:p>
            <a:pPr>
              <a:defRPr/>
            </a:pPr>
            <a:r>
              <a:rPr lang="nn-NO" smtClean="0"/>
              <a:t>ikek 3 Interkulturel kompetence identitet og livsstil </a:t>
            </a:r>
            <a:endParaRPr lang="en-US"/>
          </a:p>
        </p:txBody>
      </p:sp>
      <p:sp>
        <p:nvSpPr>
          <p:cNvPr id="7" name="Pladsholder til diasnummer 5"/>
          <p:cNvSpPr>
            <a:spLocks noGrp="1"/>
          </p:cNvSpPr>
          <p:nvPr>
            <p:ph type="sldNum" sz="quarter" idx="12"/>
          </p:nvPr>
        </p:nvSpPr>
        <p:spPr/>
        <p:txBody>
          <a:bodyPr/>
          <a:lstStyle>
            <a:lvl1pPr>
              <a:defRPr/>
            </a:lvl1pPr>
          </a:lstStyle>
          <a:p>
            <a:pPr>
              <a:defRPr/>
            </a:pPr>
            <a:fld id="{B21348EE-6476-4E41-A8B2-82AA64F68363}"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en-US"/>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7" name="Pladsholder til dato 3"/>
          <p:cNvSpPr>
            <a:spLocks noGrp="1"/>
          </p:cNvSpPr>
          <p:nvPr>
            <p:ph type="dt" sz="half" idx="10"/>
          </p:nvPr>
        </p:nvSpPr>
        <p:spPr/>
        <p:txBody>
          <a:bodyPr/>
          <a:lstStyle>
            <a:lvl1pPr>
              <a:defRPr/>
            </a:lvl1pPr>
          </a:lstStyle>
          <a:p>
            <a:pPr>
              <a:defRPr/>
            </a:pPr>
            <a:fld id="{F5834716-E2EC-426B-8E0A-143545C86791}" type="datetime1">
              <a:rPr lang="da-DK" smtClean="0"/>
              <a:t>18-09-2018</a:t>
            </a:fld>
            <a:endParaRPr lang="en-US"/>
          </a:p>
        </p:txBody>
      </p:sp>
      <p:sp>
        <p:nvSpPr>
          <p:cNvPr id="8" name="Pladsholder til sidefod 4"/>
          <p:cNvSpPr>
            <a:spLocks noGrp="1"/>
          </p:cNvSpPr>
          <p:nvPr>
            <p:ph type="ftr" sz="quarter" idx="11"/>
          </p:nvPr>
        </p:nvSpPr>
        <p:spPr/>
        <p:txBody>
          <a:bodyPr/>
          <a:lstStyle>
            <a:lvl1pPr>
              <a:defRPr/>
            </a:lvl1pPr>
          </a:lstStyle>
          <a:p>
            <a:pPr>
              <a:defRPr/>
            </a:pPr>
            <a:r>
              <a:rPr lang="nn-NO" smtClean="0"/>
              <a:t>ikek 3 Interkulturel kompetence identitet og livsstil </a:t>
            </a:r>
            <a:endParaRPr lang="en-US"/>
          </a:p>
        </p:txBody>
      </p:sp>
      <p:sp>
        <p:nvSpPr>
          <p:cNvPr id="9" name="Pladsholder til diasnummer 5"/>
          <p:cNvSpPr>
            <a:spLocks noGrp="1"/>
          </p:cNvSpPr>
          <p:nvPr>
            <p:ph type="sldNum" sz="quarter" idx="12"/>
          </p:nvPr>
        </p:nvSpPr>
        <p:spPr/>
        <p:txBody>
          <a:bodyPr/>
          <a:lstStyle>
            <a:lvl1pPr>
              <a:defRPr/>
            </a:lvl1pPr>
          </a:lstStyle>
          <a:p>
            <a:pPr>
              <a:defRPr/>
            </a:pPr>
            <a:fld id="{7CA77D78-61A7-42B5-ABD3-DF0CAE3A84B6}"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en-US"/>
          </a:p>
        </p:txBody>
      </p:sp>
      <p:sp>
        <p:nvSpPr>
          <p:cNvPr id="3" name="Pladsholder til dato 3"/>
          <p:cNvSpPr>
            <a:spLocks noGrp="1"/>
          </p:cNvSpPr>
          <p:nvPr>
            <p:ph type="dt" sz="half" idx="10"/>
          </p:nvPr>
        </p:nvSpPr>
        <p:spPr/>
        <p:txBody>
          <a:bodyPr/>
          <a:lstStyle>
            <a:lvl1pPr>
              <a:defRPr/>
            </a:lvl1pPr>
          </a:lstStyle>
          <a:p>
            <a:pPr>
              <a:defRPr/>
            </a:pPr>
            <a:fld id="{FEFE3C00-14F3-4112-899F-4434AEEE9271}" type="datetime1">
              <a:rPr lang="da-DK" smtClean="0"/>
              <a:t>18-09-2018</a:t>
            </a:fld>
            <a:endParaRPr lang="en-US"/>
          </a:p>
        </p:txBody>
      </p:sp>
      <p:sp>
        <p:nvSpPr>
          <p:cNvPr id="4" name="Pladsholder til sidefod 4"/>
          <p:cNvSpPr>
            <a:spLocks noGrp="1"/>
          </p:cNvSpPr>
          <p:nvPr>
            <p:ph type="ftr" sz="quarter" idx="11"/>
          </p:nvPr>
        </p:nvSpPr>
        <p:spPr/>
        <p:txBody>
          <a:bodyPr/>
          <a:lstStyle>
            <a:lvl1pPr>
              <a:defRPr/>
            </a:lvl1pPr>
          </a:lstStyle>
          <a:p>
            <a:pPr>
              <a:defRPr/>
            </a:pPr>
            <a:r>
              <a:rPr lang="nn-NO" smtClean="0"/>
              <a:t>ikek 3 Interkulturel kompetence identitet og livsstil </a:t>
            </a:r>
            <a:endParaRPr lang="en-US"/>
          </a:p>
        </p:txBody>
      </p:sp>
      <p:sp>
        <p:nvSpPr>
          <p:cNvPr id="5" name="Pladsholder til diasnummer 5"/>
          <p:cNvSpPr>
            <a:spLocks noGrp="1"/>
          </p:cNvSpPr>
          <p:nvPr>
            <p:ph type="sldNum" sz="quarter" idx="12"/>
          </p:nvPr>
        </p:nvSpPr>
        <p:spPr/>
        <p:txBody>
          <a:bodyPr/>
          <a:lstStyle>
            <a:lvl1pPr>
              <a:defRPr/>
            </a:lvl1pPr>
          </a:lstStyle>
          <a:p>
            <a:pPr>
              <a:defRPr/>
            </a:pPr>
            <a:fld id="{D3ECAD24-61B3-412D-9333-71FC72042807}"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11EE5BD9-7235-4610-A09C-14371A69EAA7}" type="datetime1">
              <a:rPr lang="da-DK" smtClean="0"/>
              <a:t>18-09-2018</a:t>
            </a:fld>
            <a:endParaRPr lang="en-US"/>
          </a:p>
        </p:txBody>
      </p:sp>
      <p:sp>
        <p:nvSpPr>
          <p:cNvPr id="3" name="Pladsholder til sidefod 4"/>
          <p:cNvSpPr>
            <a:spLocks noGrp="1"/>
          </p:cNvSpPr>
          <p:nvPr>
            <p:ph type="ftr" sz="quarter" idx="11"/>
          </p:nvPr>
        </p:nvSpPr>
        <p:spPr/>
        <p:txBody>
          <a:bodyPr/>
          <a:lstStyle>
            <a:lvl1pPr>
              <a:defRPr/>
            </a:lvl1pPr>
          </a:lstStyle>
          <a:p>
            <a:pPr>
              <a:defRPr/>
            </a:pPr>
            <a:r>
              <a:rPr lang="nn-NO" smtClean="0"/>
              <a:t>ikek 3 Interkulturel kompetence identitet og livsstil </a:t>
            </a:r>
            <a:endParaRPr lang="en-US"/>
          </a:p>
        </p:txBody>
      </p:sp>
      <p:sp>
        <p:nvSpPr>
          <p:cNvPr id="4" name="Pladsholder til diasnummer 5"/>
          <p:cNvSpPr>
            <a:spLocks noGrp="1"/>
          </p:cNvSpPr>
          <p:nvPr>
            <p:ph type="sldNum" sz="quarter" idx="12"/>
          </p:nvPr>
        </p:nvSpPr>
        <p:spPr/>
        <p:txBody>
          <a:bodyPr/>
          <a:lstStyle>
            <a:lvl1pPr>
              <a:defRPr/>
            </a:lvl1pPr>
          </a:lstStyle>
          <a:p>
            <a:pPr>
              <a:defRPr/>
            </a:pPr>
            <a:fld id="{8E671149-3732-4DE6-B6EF-4D84A20E43BA}"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en-US"/>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1B4B5CB5-2726-41D7-B497-60BD38EF787A}" type="datetime1">
              <a:rPr lang="da-DK" smtClean="0"/>
              <a:t>18-09-2018</a:t>
            </a:fld>
            <a:endParaRPr lang="en-US"/>
          </a:p>
        </p:txBody>
      </p:sp>
      <p:sp>
        <p:nvSpPr>
          <p:cNvPr id="6" name="Pladsholder til sidefod 4"/>
          <p:cNvSpPr>
            <a:spLocks noGrp="1"/>
          </p:cNvSpPr>
          <p:nvPr>
            <p:ph type="ftr" sz="quarter" idx="11"/>
          </p:nvPr>
        </p:nvSpPr>
        <p:spPr/>
        <p:txBody>
          <a:bodyPr/>
          <a:lstStyle>
            <a:lvl1pPr>
              <a:defRPr/>
            </a:lvl1pPr>
          </a:lstStyle>
          <a:p>
            <a:pPr>
              <a:defRPr/>
            </a:pPr>
            <a:r>
              <a:rPr lang="nn-NO" smtClean="0"/>
              <a:t>ikek 3 Interkulturel kompetence identitet og livsstil </a:t>
            </a:r>
            <a:endParaRPr lang="en-US"/>
          </a:p>
        </p:txBody>
      </p:sp>
      <p:sp>
        <p:nvSpPr>
          <p:cNvPr id="7" name="Pladsholder til diasnummer 5"/>
          <p:cNvSpPr>
            <a:spLocks noGrp="1"/>
          </p:cNvSpPr>
          <p:nvPr>
            <p:ph type="sldNum" sz="quarter" idx="12"/>
          </p:nvPr>
        </p:nvSpPr>
        <p:spPr/>
        <p:txBody>
          <a:bodyPr/>
          <a:lstStyle>
            <a:lvl1pPr>
              <a:defRPr/>
            </a:lvl1pPr>
          </a:lstStyle>
          <a:p>
            <a:pPr>
              <a:defRPr/>
            </a:pPr>
            <a:fld id="{C960C288-47CA-41C5-B3A8-516809631C07}"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en-US"/>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E7885063-314E-4E96-9C80-0B6C81319713}" type="datetime1">
              <a:rPr lang="da-DK" smtClean="0"/>
              <a:t>18-09-2018</a:t>
            </a:fld>
            <a:endParaRPr lang="en-US"/>
          </a:p>
        </p:txBody>
      </p:sp>
      <p:sp>
        <p:nvSpPr>
          <p:cNvPr id="6" name="Pladsholder til sidefod 4"/>
          <p:cNvSpPr>
            <a:spLocks noGrp="1"/>
          </p:cNvSpPr>
          <p:nvPr>
            <p:ph type="ftr" sz="quarter" idx="11"/>
          </p:nvPr>
        </p:nvSpPr>
        <p:spPr/>
        <p:txBody>
          <a:bodyPr/>
          <a:lstStyle>
            <a:lvl1pPr>
              <a:defRPr/>
            </a:lvl1pPr>
          </a:lstStyle>
          <a:p>
            <a:pPr>
              <a:defRPr/>
            </a:pPr>
            <a:r>
              <a:rPr lang="nn-NO" smtClean="0"/>
              <a:t>ikek 3 Interkulturel kompetence identitet og livsstil </a:t>
            </a:r>
            <a:endParaRPr lang="en-US"/>
          </a:p>
        </p:txBody>
      </p:sp>
      <p:sp>
        <p:nvSpPr>
          <p:cNvPr id="7" name="Pladsholder til diasnummer 5"/>
          <p:cNvSpPr>
            <a:spLocks noGrp="1"/>
          </p:cNvSpPr>
          <p:nvPr>
            <p:ph type="sldNum" sz="quarter" idx="12"/>
          </p:nvPr>
        </p:nvSpPr>
        <p:spPr/>
        <p:txBody>
          <a:bodyPr/>
          <a:lstStyle>
            <a:lvl1pPr>
              <a:defRPr/>
            </a:lvl1pPr>
          </a:lstStyle>
          <a:p>
            <a:pPr>
              <a:defRPr/>
            </a:pPr>
            <a:fld id="{C2837663-E78A-4E5D-883F-6AC9D2071740}"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endParaRPr lang="en-US" smtClean="0"/>
          </a:p>
        </p:txBody>
      </p:sp>
      <p:sp>
        <p:nvSpPr>
          <p:cNvPr id="1027"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smtClean="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E5E249F-B1A9-43CA-8244-3CA1E2D8436F}" type="datetime1">
              <a:rPr lang="da-DK" smtClean="0"/>
              <a:t>18-09-2018</a:t>
            </a:fld>
            <a:endParaRPr lang="en-US"/>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1F00AAA-5878-41E7-841C-3263E79FFCCD}"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r.dk/nyheder/udland/danmark-ryger-laengere-ned-nu-er-finnerne-verdens-lykkeligste-fol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ransparency.org/country/DN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information.dk/17783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youtube.com/watch?v=MOXQo7nURs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da.wikipedia.org/wiki/312" TargetMode="External"/><Relationship Id="rId2" Type="http://schemas.openxmlformats.org/officeDocument/2006/relationships/hyperlink" Target="http://da.wikipedia.org/wiki/Konstantin_den_Store" TargetMode="Externa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da.wikipedia.org/wiki/Maxentiu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images.google.dk/imgres?imgurl=http://www.sandrewmetronome.dk/matadoronline/pics/minerva.png&amp;imgrefurl=http://www.sandrewmetronome.dk/matadoronline/tidende/070505_matador-har-alt.htm&amp;h=350&amp;w=383&amp;sz=64&amp;hl=da&amp;start=12&amp;usg=__4blSDTLQqfnbW9-0A0w0hlGev08=&amp;tbnid=9ieALfrH6CJl7M:&amp;tbnh=112&amp;tbnw=123&amp;prev=/images?q%3Dminerva%2Bmodellen%26gbv%3D2%26hl%3Dda%26sa%3D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information.dk/201075"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theguardian.com/world/2018/sep/17/italy-accuses-austria-of-stoking-discord-in-eu-with-passport-proposa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lmundo.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670943"/>
            <a:ext cx="8208912" cy="1470025"/>
          </a:xfrm>
        </p:spPr>
        <p:txBody>
          <a:bodyPr rtlCol="0">
            <a:normAutofit fontScale="90000"/>
          </a:bodyPr>
          <a:lstStyle/>
          <a:p>
            <a:pPr fontAlgn="auto">
              <a:spcAft>
                <a:spcPts val="0"/>
              </a:spcAft>
              <a:defRPr/>
            </a:pPr>
            <a:r>
              <a:rPr lang="da-DK" sz="3600" dirty="0" smtClean="0"/>
              <a:t>Interkulturel </a:t>
            </a:r>
            <a:r>
              <a:rPr lang="da-DK" sz="3600" dirty="0" smtClean="0"/>
              <a:t>Erhvervskommunikation 3 </a:t>
            </a:r>
            <a:r>
              <a:rPr lang="da-DK" sz="3600" dirty="0" smtClean="0"/>
              <a:t/>
            </a:r>
            <a:br>
              <a:rPr lang="da-DK" sz="3600" dirty="0" smtClean="0"/>
            </a:br>
            <a:r>
              <a:rPr lang="da-DK" sz="3600" dirty="0" smtClean="0"/>
              <a:t>ikek.dk</a:t>
            </a:r>
            <a:br>
              <a:rPr lang="da-DK" sz="3600" dirty="0" smtClean="0"/>
            </a:br>
            <a:r>
              <a:rPr lang="da-DK" sz="3600" dirty="0"/>
              <a:t/>
            </a:r>
            <a:br>
              <a:rPr lang="da-DK" sz="3600" dirty="0"/>
            </a:br>
            <a:r>
              <a:rPr lang="da-DK" sz="3600" dirty="0"/>
              <a:t>Interkulturel </a:t>
            </a:r>
            <a:r>
              <a:rPr lang="da-DK" sz="3600" dirty="0" smtClean="0"/>
              <a:t>kompetence</a:t>
            </a:r>
            <a:r>
              <a:rPr lang="da-DK" sz="3600" dirty="0"/>
              <a:t/>
            </a:r>
            <a:br>
              <a:rPr lang="da-DK" sz="3600" dirty="0"/>
            </a:br>
            <a:r>
              <a:rPr lang="da-DK" sz="3600" dirty="0" smtClean="0"/>
              <a:t>Identitet</a:t>
            </a:r>
            <a:br>
              <a:rPr lang="da-DK" sz="3600" dirty="0" smtClean="0"/>
            </a:br>
            <a:r>
              <a:rPr lang="da-DK" sz="3600" dirty="0" smtClean="0"/>
              <a:t>Livsstil</a:t>
            </a:r>
            <a:endParaRPr lang="en-US" sz="3600" dirty="0" smtClean="0"/>
          </a:p>
        </p:txBody>
      </p:sp>
      <p:sp>
        <p:nvSpPr>
          <p:cNvPr id="3" name="Undertitel 2"/>
          <p:cNvSpPr>
            <a:spLocks noGrp="1"/>
          </p:cNvSpPr>
          <p:nvPr>
            <p:ph type="subTitle" idx="1"/>
          </p:nvPr>
        </p:nvSpPr>
        <p:spPr>
          <a:xfrm>
            <a:off x="1371600" y="4113833"/>
            <a:ext cx="6224736" cy="1259383"/>
          </a:xfrm>
        </p:spPr>
        <p:txBody>
          <a:bodyPr rtlCol="0">
            <a:normAutofit/>
          </a:bodyPr>
          <a:lstStyle/>
          <a:p>
            <a:pPr fontAlgn="auto">
              <a:spcAft>
                <a:spcPts val="0"/>
              </a:spcAft>
              <a:defRPr/>
            </a:pPr>
            <a:r>
              <a:rPr lang="da-DK" sz="2800" dirty="0" smtClean="0"/>
              <a:t>KU - Ezio Pillon</a:t>
            </a:r>
            <a:endParaRPr lang="da-DK" sz="2800" dirty="0"/>
          </a:p>
          <a:p>
            <a:pPr fontAlgn="auto">
              <a:spcAft>
                <a:spcPts val="0"/>
              </a:spcAft>
              <a:buFont typeface="Arial" pitchFamily="34" charset="0"/>
              <a:buNone/>
              <a:defRPr/>
            </a:pPr>
            <a:r>
              <a:rPr lang="da-DK" sz="2800" dirty="0" smtClean="0"/>
              <a:t>efterår 2018</a:t>
            </a:r>
          </a:p>
        </p:txBody>
      </p:sp>
      <p:sp>
        <p:nvSpPr>
          <p:cNvPr id="5" name="Tekstboks 6"/>
          <p:cNvSpPr txBox="1">
            <a:spLocks noChangeArrowheads="1"/>
          </p:cNvSpPr>
          <p:nvPr/>
        </p:nvSpPr>
        <p:spPr bwMode="auto">
          <a:xfrm>
            <a:off x="2029302" y="5579406"/>
            <a:ext cx="6215106" cy="369874"/>
          </a:xfrm>
          <a:prstGeom prst="rect">
            <a:avLst/>
          </a:prstGeom>
          <a:noFill/>
          <a:ln w="9525">
            <a:noFill/>
            <a:miter lim="800000"/>
            <a:headEnd/>
            <a:tailEnd/>
          </a:ln>
        </p:spPr>
        <p:txBody>
          <a:bodyPr wrap="square">
            <a:spAutoFit/>
          </a:bodyPr>
          <a:lstStyle/>
          <a:p>
            <a:pPr algn="r"/>
            <a:r>
              <a:rPr lang="da-DK" dirty="0" smtClean="0">
                <a:latin typeface="Calibri" pitchFamily="34" charset="0"/>
              </a:rPr>
              <a:t>Behandl andre, som </a:t>
            </a:r>
            <a:r>
              <a:rPr lang="da-DK" b="1" i="1" dirty="0" smtClean="0">
                <a:latin typeface="Calibri" pitchFamily="34" charset="0"/>
              </a:rPr>
              <a:t>de</a:t>
            </a:r>
            <a:r>
              <a:rPr lang="da-DK" dirty="0" smtClean="0">
                <a:latin typeface="Calibri" pitchFamily="34" charset="0"/>
              </a:rPr>
              <a:t> gerne vil behandles. </a:t>
            </a:r>
            <a:endParaRPr lang="en-US" dirty="0">
              <a:latin typeface="Calibri" pitchFamily="34" charset="0"/>
            </a:endParaRPr>
          </a:p>
        </p:txBody>
      </p:sp>
    </p:spTree>
    <p:extLst>
      <p:ext uri="{BB962C8B-B14F-4D97-AF65-F5344CB8AC3E}">
        <p14:creationId xmlns:p14="http://schemas.microsoft.com/office/powerpoint/2010/main" val="1945144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0EC12F6D-8E98-400C-A3E6-2817428535B3}"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p>
            <a:pPr>
              <a:defRPr/>
            </a:pPr>
            <a:fld id="{9277F779-7DCE-4E3A-A782-285CAF2B8C3D}" type="slidenum">
              <a:rPr lang="en-US"/>
              <a:pPr>
                <a:defRPr/>
              </a:pPr>
              <a:t>10</a:t>
            </a:fld>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866"/>
          <a:stretch/>
        </p:blipFill>
        <p:spPr bwMode="auto">
          <a:xfrm>
            <a:off x="-134268" y="306313"/>
            <a:ext cx="11210973" cy="6075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boks 6"/>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solidFill>
                  <a:srgbClr val="FF0000"/>
                </a:solidFill>
                <a:latin typeface="+mn-lt"/>
                <a:cs typeface="Times New Roman"/>
              </a:rPr>
              <a:t>The </a:t>
            </a:r>
            <a:r>
              <a:rPr lang="en-US" dirty="0" smtClean="0">
                <a:solidFill>
                  <a:srgbClr val="FF0000"/>
                </a:solidFill>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1927956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195736" y="476672"/>
            <a:ext cx="6491064" cy="5649491"/>
          </a:xfrm>
        </p:spPr>
        <p:txBody>
          <a:bodyPr/>
          <a:lstStyle/>
          <a:p>
            <a:pPr>
              <a:buFont typeface="Arial" charset="0"/>
              <a:buNone/>
            </a:pPr>
            <a:r>
              <a:rPr lang="da-DK" sz="2800" dirty="0" smtClean="0">
                <a:latin typeface="+mj-lt"/>
                <a:ea typeface="Calibri" pitchFamily="34" charset="0"/>
                <a:cs typeface="Arial" pitchFamily="34" charset="0"/>
              </a:rPr>
              <a:t>Konvergerende kulturer, myte 1: </a:t>
            </a:r>
            <a:r>
              <a:rPr lang="da-DK" sz="2800" dirty="0" err="1" smtClean="0">
                <a:latin typeface="+mj-lt"/>
                <a:ea typeface="Calibri" pitchFamily="34" charset="0"/>
                <a:cs typeface="Arial" pitchFamily="34" charset="0"/>
              </a:rPr>
              <a:t>McLuhans</a:t>
            </a:r>
            <a:r>
              <a:rPr lang="da-DK" sz="2800" dirty="0" smtClean="0">
                <a:latin typeface="+mj-lt"/>
                <a:ea typeface="Calibri" pitchFamily="34" charset="0"/>
                <a:cs typeface="Arial" pitchFamily="34" charset="0"/>
              </a:rPr>
              <a:t> ’Global </a:t>
            </a:r>
            <a:r>
              <a:rPr lang="da-DK" sz="2800" dirty="0" err="1" smtClean="0">
                <a:latin typeface="+mj-lt"/>
                <a:ea typeface="Calibri" pitchFamily="34" charset="0"/>
                <a:cs typeface="Arial" pitchFamily="34" charset="0"/>
              </a:rPr>
              <a:t>village</a:t>
            </a:r>
            <a:r>
              <a:rPr lang="da-DK" sz="2800" dirty="0" smtClean="0">
                <a:latin typeface="+mj-lt"/>
                <a:ea typeface="Calibri" pitchFamily="34" charset="0"/>
                <a:cs typeface="Arial" pitchFamily="34" charset="0"/>
              </a:rPr>
              <a:t>’, globalisering, outsourcing; er verdenen blevet mindre?</a:t>
            </a:r>
          </a:p>
          <a:p>
            <a:pPr lvl="1">
              <a:buFont typeface="Arial" charset="0"/>
              <a:buNone/>
            </a:pPr>
            <a:r>
              <a:rPr lang="da-DK" dirty="0" smtClean="0">
                <a:latin typeface="+mj-lt"/>
                <a:ea typeface="Calibri" pitchFamily="34" charset="0"/>
                <a:cs typeface="Arial" pitchFamily="34" charset="0"/>
              </a:rPr>
              <a:t>Nationalisme, regionalisme</a:t>
            </a:r>
          </a:p>
          <a:p>
            <a:pPr lvl="1">
              <a:buNone/>
            </a:pPr>
            <a:r>
              <a:rPr lang="da-DK" dirty="0">
                <a:ea typeface="Calibri" pitchFamily="34" charset="0"/>
                <a:cs typeface="Arial" pitchFamily="34" charset="0"/>
              </a:rPr>
              <a:t>Individualitet, </a:t>
            </a:r>
            <a:r>
              <a:rPr lang="da-DK" dirty="0" err="1">
                <a:ea typeface="Calibri" pitchFamily="34" charset="0"/>
                <a:cs typeface="Arial" pitchFamily="34" charset="0"/>
              </a:rPr>
              <a:t>tribalisering</a:t>
            </a:r>
            <a:endParaRPr lang="da-DK" dirty="0">
              <a:ea typeface="Calibri" pitchFamily="34" charset="0"/>
              <a:cs typeface="Arial" pitchFamily="34" charset="0"/>
            </a:endParaRPr>
          </a:p>
          <a:p>
            <a:pPr lvl="1">
              <a:buNone/>
            </a:pPr>
            <a:r>
              <a:rPr lang="da-DK" dirty="0">
                <a:ea typeface="Calibri" pitchFamily="34" charset="0"/>
                <a:cs typeface="Arial" pitchFamily="34" charset="0"/>
              </a:rPr>
              <a:t>Nye </a:t>
            </a:r>
            <a:r>
              <a:rPr lang="da-DK" dirty="0" smtClean="0">
                <a:ea typeface="Calibri" pitchFamily="34" charset="0"/>
                <a:cs typeface="Arial" pitchFamily="34" charset="0"/>
              </a:rPr>
              <a:t>fjendebilleder (</a:t>
            </a:r>
            <a:r>
              <a:rPr lang="da-DK" dirty="0" err="1" smtClean="0">
                <a:ea typeface="Calibri" pitchFamily="34" charset="0"/>
                <a:cs typeface="Arial" pitchFamily="34" charset="0"/>
              </a:rPr>
              <a:t>vennebilleder</a:t>
            </a:r>
            <a:r>
              <a:rPr lang="da-DK" dirty="0" smtClean="0">
                <a:ea typeface="Calibri" pitchFamily="34" charset="0"/>
                <a:cs typeface="Arial" pitchFamily="34" charset="0"/>
              </a:rPr>
              <a:t>..?)</a:t>
            </a:r>
            <a:endParaRPr lang="da-DK" dirty="0">
              <a:ea typeface="Calibri" pitchFamily="34" charset="0"/>
              <a:cs typeface="Arial" pitchFamily="34" charset="0"/>
            </a:endParaRPr>
          </a:p>
          <a:p>
            <a:pPr lvl="1">
              <a:buFont typeface="Arial" charset="0"/>
              <a:buNone/>
            </a:pPr>
            <a:endParaRPr lang="da-DK" dirty="0" smtClean="0">
              <a:latin typeface="+mj-lt"/>
              <a:ea typeface="Calibri" pitchFamily="34" charset="0"/>
              <a:cs typeface="Arial" pitchFamily="34" charset="0"/>
            </a:endParaRPr>
          </a:p>
          <a:p>
            <a:pPr>
              <a:buFont typeface="Arial" charset="0"/>
              <a:buNone/>
            </a:pPr>
            <a:endParaRPr lang="da-DK" sz="2400" dirty="0" smtClean="0">
              <a:ea typeface="Calibri" pitchFamily="34" charset="0"/>
              <a:cs typeface="Times New Roman" pitchFamily="18" charset="0"/>
            </a:endParaRPr>
          </a:p>
          <a:p>
            <a:pPr>
              <a:buFont typeface="Arial" charset="0"/>
              <a:buNone/>
            </a:pPr>
            <a:endParaRPr lang="da-DK" sz="2000" dirty="0" smtClean="0">
              <a:ea typeface="Calibri" pitchFamily="34" charset="0"/>
              <a:cs typeface="Times New Roman" pitchFamily="18" charset="0"/>
            </a:endParaRPr>
          </a:p>
          <a:p>
            <a:pPr>
              <a:buFont typeface="Arial" charset="0"/>
              <a:buNone/>
            </a:pPr>
            <a:endParaRPr lang="da-DK" sz="2400" dirty="0" smtClean="0">
              <a:ea typeface="Calibri" pitchFamily="34" charset="0"/>
              <a:cs typeface="Times New Roman" pitchFamily="18" charset="0"/>
            </a:endParaRPr>
          </a:p>
          <a:p>
            <a:pPr>
              <a:buFont typeface="Arial" charset="0"/>
              <a:buNone/>
            </a:pPr>
            <a:endParaRPr lang="en-US" sz="2400" dirty="0" smtClean="0">
              <a:ea typeface="Calibri" pitchFamily="34" charset="0"/>
              <a:cs typeface="Times New Roman" pitchFamily="18" charset="0"/>
            </a:endParaRPr>
          </a:p>
          <a:p>
            <a:endParaRPr lang="en-US" dirty="0" smtClean="0"/>
          </a:p>
        </p:txBody>
      </p:sp>
      <p:sp>
        <p:nvSpPr>
          <p:cNvPr id="4" name="Pladsholder til dato 3"/>
          <p:cNvSpPr>
            <a:spLocks noGrp="1"/>
          </p:cNvSpPr>
          <p:nvPr>
            <p:ph type="dt" sz="quarter" idx="10"/>
          </p:nvPr>
        </p:nvSpPr>
        <p:spPr/>
        <p:txBody>
          <a:bodyPr/>
          <a:lstStyle/>
          <a:p>
            <a:pPr>
              <a:defRPr/>
            </a:pPr>
            <a:fld id="{885E0094-3C97-4308-9D37-709F4C1E633A}"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p>
            <a:pPr>
              <a:defRPr/>
            </a:pPr>
            <a:fld id="{9277F779-7DCE-4E3A-A782-285CAF2B8C3D}" type="slidenum">
              <a:rPr lang="en-US"/>
              <a:pPr>
                <a:defRPr/>
              </a:pPr>
              <a:t>11</a:t>
            </a:fld>
            <a:endParaRPr lang="en-US"/>
          </a:p>
        </p:txBody>
      </p:sp>
      <p:sp>
        <p:nvSpPr>
          <p:cNvPr id="7" name="Tekstboks 6"/>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solidFill>
                  <a:srgbClr val="FF0000"/>
                </a:solidFill>
                <a:latin typeface="+mn-lt"/>
                <a:cs typeface="Times New Roman"/>
              </a:rPr>
              <a:t>The </a:t>
            </a:r>
            <a:r>
              <a:rPr lang="en-US" dirty="0" smtClean="0">
                <a:solidFill>
                  <a:srgbClr val="FF0000"/>
                </a:solidFill>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1647222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F49E0A4D-5F9C-4763-98BA-39EAB8E186E4}"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p>
            <a:pPr>
              <a:defRPr/>
            </a:pPr>
            <a:fld id="{9277F779-7DCE-4E3A-A782-285CAF2B8C3D}" type="slidenum">
              <a:rPr lang="en-US"/>
              <a:pPr>
                <a:defRPr/>
              </a:pPr>
              <a:t>12</a:t>
            </a:fld>
            <a:endParaRPr lang="en-US"/>
          </a:p>
        </p:txBody>
      </p:sp>
      <p:pic>
        <p:nvPicPr>
          <p:cNvPr id="4098" name="Picture 2" descr="Billedresultat for trump k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548680"/>
            <a:ext cx="9180512" cy="516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947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4"/>
          <p:cNvSpPr>
            <a:spLocks noGrp="1"/>
          </p:cNvSpPr>
          <p:nvPr>
            <p:ph type="ftr" sz="quarter" idx="11"/>
          </p:nvPr>
        </p:nvSpPr>
        <p:spPr/>
        <p:txBody>
          <a:bodyPr/>
          <a:lstStyle/>
          <a:p>
            <a:r>
              <a:rPr lang="nn-NO" smtClean="0"/>
              <a:t>ikek 3 Interkulturel kompetence identitet og livsstil </a:t>
            </a:r>
            <a:endParaRPr lang="en-US"/>
          </a:p>
        </p:txBody>
      </p:sp>
      <p:sp>
        <p:nvSpPr>
          <p:cNvPr id="5" name="Pladsholder til dato 4"/>
          <p:cNvSpPr>
            <a:spLocks noGrp="1"/>
          </p:cNvSpPr>
          <p:nvPr>
            <p:ph type="dt" sz="half" idx="10"/>
          </p:nvPr>
        </p:nvSpPr>
        <p:spPr/>
        <p:txBody>
          <a:bodyPr/>
          <a:lstStyle/>
          <a:p>
            <a:fld id="{47A0E685-856A-4EE7-8416-AD328FC1C2FF}" type="datetime1">
              <a:rPr lang="da-DK" smtClean="0"/>
              <a:t>18-09-2018</a:t>
            </a:fld>
            <a:endParaRPr lang="en-US"/>
          </a:p>
        </p:txBody>
      </p:sp>
      <p:sp>
        <p:nvSpPr>
          <p:cNvPr id="6" name="Pladsholder til diasnummer 5"/>
          <p:cNvSpPr>
            <a:spLocks noGrp="1"/>
          </p:cNvSpPr>
          <p:nvPr>
            <p:ph type="sldNum" sz="quarter" idx="12"/>
          </p:nvPr>
        </p:nvSpPr>
        <p:spPr/>
        <p:txBody>
          <a:bodyPr/>
          <a:lstStyle/>
          <a:p>
            <a:fld id="{C340DBA5-F823-4B9E-ACF1-522F50B5F2FA}" type="slidenum">
              <a:rPr lang="en-US" smtClean="0"/>
              <a:pPr/>
              <a:t>13</a:t>
            </a:fld>
            <a:endParaRPr lang="en-US"/>
          </a:p>
        </p:txBody>
      </p:sp>
      <p:pic>
        <p:nvPicPr>
          <p:cNvPr id="1026" name="Picture 2" descr="Billedresultat for yahya hassan prinsgem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 y="801684"/>
            <a:ext cx="9148570" cy="5147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911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195736" y="476672"/>
            <a:ext cx="6491064" cy="5649491"/>
          </a:xfrm>
        </p:spPr>
        <p:txBody>
          <a:bodyPr/>
          <a:lstStyle/>
          <a:p>
            <a:pPr>
              <a:buNone/>
            </a:pPr>
            <a:r>
              <a:rPr lang="da-DK" sz="2800" dirty="0">
                <a:latin typeface="+mj-lt"/>
                <a:ea typeface="Calibri" pitchFamily="34" charset="0"/>
                <a:cs typeface="Arial" pitchFamily="34" charset="0"/>
              </a:rPr>
              <a:t>Konvergerende kulturer, myte 2: Management som en universelt videnskabeligt værktøj.</a:t>
            </a:r>
          </a:p>
          <a:p>
            <a:pPr lvl="1">
              <a:buNone/>
            </a:pPr>
            <a:r>
              <a:rPr lang="da-DK" dirty="0">
                <a:latin typeface="+mj-lt"/>
                <a:ea typeface="Calibri" pitchFamily="34" charset="0"/>
                <a:cs typeface="Arial" pitchFamily="34" charset="0"/>
              </a:rPr>
              <a:t>Lokale, kulturbestemte faktorer der bremser konvergensen inkluderer bl.a. det politiske og sociale system, </a:t>
            </a:r>
            <a:r>
              <a:rPr lang="da-DK" dirty="0" smtClean="0">
                <a:latin typeface="+mj-lt"/>
                <a:ea typeface="Calibri" pitchFamily="34" charset="0"/>
                <a:cs typeface="Arial" pitchFamily="34" charset="0"/>
              </a:rPr>
              <a:t>religion, </a:t>
            </a:r>
            <a:r>
              <a:rPr lang="da-DK" dirty="0">
                <a:latin typeface="+mj-lt"/>
                <a:ea typeface="Calibri" pitchFamily="34" charset="0"/>
                <a:cs typeface="Arial" pitchFamily="34" charset="0"/>
              </a:rPr>
              <a:t>(janteloven?), jura </a:t>
            </a:r>
            <a:endParaRPr lang="da-DK" dirty="0" smtClean="0">
              <a:latin typeface="+mj-lt"/>
              <a:ea typeface="Calibri" pitchFamily="34" charset="0"/>
              <a:cs typeface="Arial" pitchFamily="34" charset="0"/>
            </a:endParaRPr>
          </a:p>
          <a:p>
            <a:pPr lvl="1">
              <a:buNone/>
            </a:pPr>
            <a:r>
              <a:rPr lang="da-DK" dirty="0" smtClean="0">
                <a:latin typeface="+mj-lt"/>
                <a:ea typeface="Calibri" pitchFamily="34" charset="0"/>
                <a:cs typeface="Arial" pitchFamily="34" charset="0"/>
              </a:rPr>
              <a:t>Problemer </a:t>
            </a:r>
            <a:r>
              <a:rPr lang="da-DK" dirty="0">
                <a:latin typeface="+mj-lt"/>
                <a:ea typeface="Calibri" pitchFamily="34" charset="0"/>
                <a:cs typeface="Arial" pitchFamily="34" charset="0"/>
              </a:rPr>
              <a:t>ved nationale som transnationale fusioner, forskellige taksonomier (hierarkisk klassificering) af hvad der er vigtigt, hvad der er godt og hvordan det skal belønnes</a:t>
            </a:r>
          </a:p>
          <a:p>
            <a:pPr>
              <a:buFont typeface="Arial" charset="0"/>
              <a:buNone/>
            </a:pPr>
            <a:endParaRPr lang="da-DK" sz="2000" dirty="0" smtClean="0">
              <a:ea typeface="Calibri" pitchFamily="34" charset="0"/>
              <a:cs typeface="Times New Roman" pitchFamily="18" charset="0"/>
            </a:endParaRPr>
          </a:p>
          <a:p>
            <a:pPr>
              <a:buFont typeface="Arial" charset="0"/>
              <a:buNone/>
            </a:pPr>
            <a:endParaRPr lang="da-DK" sz="2400" dirty="0" smtClean="0">
              <a:ea typeface="Calibri" pitchFamily="34" charset="0"/>
              <a:cs typeface="Times New Roman" pitchFamily="18" charset="0"/>
            </a:endParaRPr>
          </a:p>
          <a:p>
            <a:pPr>
              <a:buFont typeface="Arial" charset="0"/>
              <a:buNone/>
            </a:pPr>
            <a:endParaRPr lang="en-US" sz="2400" dirty="0" smtClean="0">
              <a:ea typeface="Calibri" pitchFamily="34" charset="0"/>
              <a:cs typeface="Times New Roman" pitchFamily="18" charset="0"/>
            </a:endParaRPr>
          </a:p>
          <a:p>
            <a:endParaRPr lang="en-US" dirty="0" smtClean="0"/>
          </a:p>
        </p:txBody>
      </p:sp>
      <p:sp>
        <p:nvSpPr>
          <p:cNvPr id="4" name="Pladsholder til dato 3"/>
          <p:cNvSpPr>
            <a:spLocks noGrp="1"/>
          </p:cNvSpPr>
          <p:nvPr>
            <p:ph type="dt" sz="quarter" idx="10"/>
          </p:nvPr>
        </p:nvSpPr>
        <p:spPr/>
        <p:txBody>
          <a:bodyPr/>
          <a:lstStyle/>
          <a:p>
            <a:pPr>
              <a:defRPr/>
            </a:pPr>
            <a:fld id="{0D53C55E-0EC9-4B2A-9BC7-766FA2A0B57A}"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p>
            <a:pPr>
              <a:defRPr/>
            </a:pPr>
            <a:fld id="{9277F779-7DCE-4E3A-A782-285CAF2B8C3D}" type="slidenum">
              <a:rPr lang="en-US"/>
              <a:pPr>
                <a:defRPr/>
              </a:pPr>
              <a:t>14</a:t>
            </a:fld>
            <a:endParaRPr lang="en-US"/>
          </a:p>
        </p:txBody>
      </p:sp>
      <p:sp>
        <p:nvSpPr>
          <p:cNvPr id="7" name="Tekstboks 6"/>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solidFill>
                  <a:srgbClr val="FF0000"/>
                </a:solidFill>
                <a:latin typeface="+mn-lt"/>
                <a:cs typeface="Times New Roman"/>
              </a:rPr>
              <a:t>The </a:t>
            </a:r>
            <a:r>
              <a:rPr lang="en-US" dirty="0" smtClean="0">
                <a:solidFill>
                  <a:srgbClr val="FF0000"/>
                </a:solidFill>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204126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C41F3453-61F8-4CD2-B708-DCF0230838A6}"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p>
            <a:pPr>
              <a:defRPr/>
            </a:pPr>
            <a:fld id="{9277F779-7DCE-4E3A-A782-285CAF2B8C3D}" type="slidenum">
              <a:rPr lang="en-US"/>
              <a:pPr>
                <a:defRPr/>
              </a:pPr>
              <a:t>15</a:t>
            </a:fld>
            <a:endParaRPr lang="en-US"/>
          </a:p>
        </p:txBody>
      </p:sp>
      <p:sp>
        <p:nvSpPr>
          <p:cNvPr id="7" name="Pladsholder til indhold 1"/>
          <p:cNvSpPr>
            <a:spLocks noGrp="1"/>
          </p:cNvSpPr>
          <p:nvPr>
            <p:ph idx="1"/>
          </p:nvPr>
        </p:nvSpPr>
        <p:spPr>
          <a:xfrm>
            <a:off x="457200" y="1600200"/>
            <a:ext cx="8229600" cy="4525963"/>
          </a:xfrm>
        </p:spPr>
        <p:txBody>
          <a:bodyPr/>
          <a:lstStyle/>
          <a:p>
            <a:endParaRPr lang="da-DK"/>
          </a:p>
        </p:txBody>
      </p:sp>
      <p:pic>
        <p:nvPicPr>
          <p:cNvPr id="512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192" y="-963488"/>
            <a:ext cx="16002000" cy="962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958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123728" y="476672"/>
            <a:ext cx="6563072" cy="5649491"/>
          </a:xfrm>
        </p:spPr>
        <p:txBody>
          <a:bodyPr/>
          <a:lstStyle/>
          <a:p>
            <a:pPr>
              <a:buFont typeface="Arial" charset="0"/>
              <a:buNone/>
            </a:pPr>
            <a:r>
              <a:rPr lang="da-DK" sz="2400" dirty="0" smtClean="0">
                <a:latin typeface="+mj-lt"/>
                <a:ea typeface="Calibri" pitchFamily="34" charset="0"/>
                <a:cs typeface="Arial" pitchFamily="34" charset="0"/>
              </a:rPr>
              <a:t>Hvorfor er Danmark verdens </a:t>
            </a:r>
            <a:r>
              <a:rPr lang="da-DK" sz="2400" dirty="0" smtClean="0">
                <a:latin typeface="+mj-lt"/>
                <a:ea typeface="Calibri" pitchFamily="34" charset="0"/>
                <a:cs typeface="Arial" pitchFamily="34" charset="0"/>
              </a:rPr>
              <a:t>3. lykkeligste </a:t>
            </a:r>
            <a:r>
              <a:rPr lang="da-DK" sz="2400" dirty="0" smtClean="0">
                <a:latin typeface="+mj-lt"/>
                <a:ea typeface="Calibri" pitchFamily="34" charset="0"/>
                <a:cs typeface="Arial" pitchFamily="34" charset="0"/>
              </a:rPr>
              <a:t>folk?</a:t>
            </a:r>
          </a:p>
          <a:p>
            <a:pPr lvl="1">
              <a:buFont typeface="Arial" charset="0"/>
              <a:buNone/>
            </a:pPr>
            <a:endParaRPr lang="en-US" sz="2400" dirty="0" smtClean="0">
              <a:latin typeface="Arial" pitchFamily="34" charset="0"/>
              <a:cs typeface="Arial" pitchFamily="34" charset="0"/>
            </a:endParaRPr>
          </a:p>
        </p:txBody>
      </p:sp>
      <p:sp>
        <p:nvSpPr>
          <p:cNvPr id="4" name="Pladsholder til dato 3"/>
          <p:cNvSpPr>
            <a:spLocks noGrp="1"/>
          </p:cNvSpPr>
          <p:nvPr>
            <p:ph type="dt" sz="quarter" idx="10"/>
          </p:nvPr>
        </p:nvSpPr>
        <p:spPr/>
        <p:txBody>
          <a:bodyPr/>
          <a:lstStyle/>
          <a:p>
            <a:pPr>
              <a:defRPr/>
            </a:pPr>
            <a:fld id="{5F20AB01-174C-4724-9648-0B286284F061}"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p>
            <a:pPr>
              <a:defRPr/>
            </a:pPr>
            <a:fld id="{9277F779-7DCE-4E3A-A782-285CAF2B8C3D}" type="slidenum">
              <a:rPr lang="en-US"/>
              <a:pPr>
                <a:defRPr/>
              </a:pPr>
              <a:t>16</a:t>
            </a:fld>
            <a:endParaRPr lang="en-US"/>
          </a:p>
        </p:txBody>
      </p:sp>
      <p:sp>
        <p:nvSpPr>
          <p:cNvPr id="9" name="Tekstboks 8"/>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1269035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C3628EFC-D270-4D9B-AA4C-13BC2C2531C2}"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p>
            <a:pPr>
              <a:defRPr/>
            </a:pPr>
            <a:fld id="{9277F779-7DCE-4E3A-A782-285CAF2B8C3D}" type="slidenum">
              <a:rPr lang="en-US"/>
              <a:pPr>
                <a:defRPr/>
              </a:pPr>
              <a:t>17</a:t>
            </a:fld>
            <a:endParaRPr lang="en-US"/>
          </a:p>
        </p:txBody>
      </p:sp>
      <p:sp>
        <p:nvSpPr>
          <p:cNvPr id="7" name="Pladsholder til indhold 1"/>
          <p:cNvSpPr>
            <a:spLocks noGrp="1"/>
          </p:cNvSpPr>
          <p:nvPr>
            <p:ph idx="1"/>
          </p:nvPr>
        </p:nvSpPr>
        <p:spPr>
          <a:xfrm>
            <a:off x="457200" y="1600200"/>
            <a:ext cx="8229600" cy="4525963"/>
          </a:xfrm>
        </p:spPr>
        <p:txBody>
          <a:bodyPr/>
          <a:lstStyle/>
          <a:p>
            <a:endParaRPr lang="da-DK"/>
          </a:p>
        </p:txBody>
      </p:sp>
      <p:pic>
        <p:nvPicPr>
          <p:cNvPr id="614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096" y="-1395536"/>
            <a:ext cx="16002000" cy="962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1966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6100D9CC-9647-406D-B3F8-F48940DE130D}"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p>
            <a:pPr>
              <a:defRPr/>
            </a:pPr>
            <a:fld id="{9277F779-7DCE-4E3A-A782-285CAF2B8C3D}" type="slidenum">
              <a:rPr lang="en-US"/>
              <a:pPr>
                <a:defRPr/>
              </a:pPr>
              <a:t>18</a:t>
            </a:fld>
            <a:endParaRPr lang="en-US"/>
          </a:p>
        </p:txBody>
      </p:sp>
      <p:sp>
        <p:nvSpPr>
          <p:cNvPr id="7" name="Pladsholder til indhold 1"/>
          <p:cNvSpPr>
            <a:spLocks noGrp="1"/>
          </p:cNvSpPr>
          <p:nvPr>
            <p:ph idx="1"/>
          </p:nvPr>
        </p:nvSpPr>
        <p:spPr>
          <a:xfrm>
            <a:off x="457200" y="1600200"/>
            <a:ext cx="8229600" cy="4525963"/>
          </a:xfrm>
        </p:spPr>
        <p:txBody>
          <a:bodyPr/>
          <a:lstStyle/>
          <a:p>
            <a:endParaRPr lang="da-DK"/>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32048"/>
            <a:ext cx="9177178"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13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4"/>
          <p:cNvSpPr>
            <a:spLocks noGrp="1"/>
          </p:cNvSpPr>
          <p:nvPr>
            <p:ph type="ftr" sz="quarter" idx="11"/>
          </p:nvPr>
        </p:nvSpPr>
        <p:spPr/>
        <p:txBody>
          <a:bodyPr/>
          <a:lstStyle/>
          <a:p>
            <a:r>
              <a:rPr lang="nn-NO" smtClean="0"/>
              <a:t>ikek 3 Interkulturel kompetence identitet og livsstil </a:t>
            </a:r>
            <a:endParaRPr lang="en-US"/>
          </a:p>
        </p:txBody>
      </p:sp>
      <p:sp>
        <p:nvSpPr>
          <p:cNvPr id="9219" name="Rectangle 3"/>
          <p:cNvSpPr>
            <a:spLocks noGrp="1" noChangeArrowheads="1"/>
          </p:cNvSpPr>
          <p:nvPr>
            <p:ph type="body" idx="1"/>
          </p:nvPr>
        </p:nvSpPr>
        <p:spPr>
          <a:xfrm>
            <a:off x="2088232" y="188640"/>
            <a:ext cx="6598568" cy="3887788"/>
          </a:xfrm>
        </p:spPr>
        <p:txBody>
          <a:bodyPr/>
          <a:lstStyle/>
          <a:p>
            <a:pPr algn="r">
              <a:buFontTx/>
              <a:buNone/>
            </a:pPr>
            <a:r>
              <a:rPr lang="en-GB" sz="2800" dirty="0" smtClean="0"/>
              <a:t>2. </a:t>
            </a:r>
            <a:r>
              <a:rPr lang="da-DK" sz="2800" dirty="0" smtClean="0"/>
              <a:t>Ditte</a:t>
            </a:r>
            <a:r>
              <a:rPr lang="en-GB" sz="2800" dirty="0" smtClean="0"/>
              <a:t> Maria </a:t>
            </a:r>
            <a:r>
              <a:rPr lang="en-GB" sz="2800" dirty="0" err="1" smtClean="0"/>
              <a:t>Søgaard</a:t>
            </a:r>
            <a:r>
              <a:rPr lang="en-GB" sz="2800" dirty="0" smtClean="0"/>
              <a:t>: </a:t>
            </a:r>
            <a:r>
              <a:rPr lang="en-GB" sz="2800" dirty="0" err="1" smtClean="0"/>
              <a:t>Dansker</a:t>
            </a:r>
            <a:r>
              <a:rPr lang="en-GB" sz="2800" dirty="0" smtClean="0"/>
              <a:t>, </a:t>
            </a:r>
            <a:r>
              <a:rPr lang="en-GB" sz="2800" dirty="0" err="1" smtClean="0"/>
              <a:t>kend</a:t>
            </a:r>
            <a:r>
              <a:rPr lang="en-GB" sz="2800" dirty="0" smtClean="0"/>
              <a:t> dig </a:t>
            </a:r>
            <a:r>
              <a:rPr lang="en-GB" sz="2800" dirty="0" err="1" smtClean="0"/>
              <a:t>selv</a:t>
            </a:r>
            <a:r>
              <a:rPr lang="en-GB" sz="2800" dirty="0" smtClean="0"/>
              <a:t>!</a:t>
            </a:r>
          </a:p>
          <a:p>
            <a:pPr>
              <a:buFontTx/>
              <a:buNone/>
            </a:pPr>
            <a:r>
              <a:rPr lang="en-GB" sz="2800" dirty="0" err="1" smtClean="0"/>
              <a:t>Hvilke</a:t>
            </a:r>
            <a:r>
              <a:rPr lang="en-GB" sz="2800" dirty="0" smtClean="0"/>
              <a:t> </a:t>
            </a:r>
            <a:r>
              <a:rPr lang="en-GB" sz="2800" dirty="0" err="1" smtClean="0"/>
              <a:t>trin</a:t>
            </a:r>
            <a:r>
              <a:rPr lang="en-GB" sz="2800" dirty="0" smtClean="0"/>
              <a:t> </a:t>
            </a:r>
            <a:r>
              <a:rPr lang="en-GB" sz="2800" dirty="0" err="1" smtClean="0"/>
              <a:t>til</a:t>
            </a:r>
            <a:r>
              <a:rPr lang="en-GB" sz="2800" dirty="0" smtClean="0"/>
              <a:t> </a:t>
            </a:r>
            <a:r>
              <a:rPr lang="en-GB" sz="2800" dirty="0" err="1" smtClean="0"/>
              <a:t>fiasko</a:t>
            </a:r>
            <a:r>
              <a:rPr lang="en-GB" sz="2800" dirty="0" smtClean="0"/>
              <a:t> </a:t>
            </a:r>
            <a:r>
              <a:rPr lang="en-GB" sz="2800" dirty="0" err="1" smtClean="0"/>
              <a:t>i</a:t>
            </a:r>
            <a:r>
              <a:rPr lang="en-GB" sz="2800" dirty="0" smtClean="0"/>
              <a:t> </a:t>
            </a:r>
            <a:r>
              <a:rPr lang="en-GB" sz="2800" dirty="0" err="1" smtClean="0"/>
              <a:t>det</a:t>
            </a:r>
            <a:r>
              <a:rPr lang="en-GB" sz="2800" dirty="0" smtClean="0"/>
              <a:t> </a:t>
            </a:r>
            <a:r>
              <a:rPr lang="en-GB" sz="2800" dirty="0" err="1" smtClean="0"/>
              <a:t>interkulturelle</a:t>
            </a:r>
            <a:r>
              <a:rPr lang="en-GB" sz="2800" dirty="0" smtClean="0"/>
              <a:t> </a:t>
            </a:r>
            <a:r>
              <a:rPr lang="en-GB" sz="2800" dirty="0" err="1" smtClean="0"/>
              <a:t>samarbejde</a:t>
            </a:r>
            <a:r>
              <a:rPr lang="en-GB" sz="2800" dirty="0" smtClean="0"/>
              <a:t> </a:t>
            </a:r>
            <a:r>
              <a:rPr lang="en-GB" sz="2800" dirty="0" err="1" smtClean="0"/>
              <a:t>mener</a:t>
            </a:r>
            <a:r>
              <a:rPr lang="en-GB" sz="2800" dirty="0" smtClean="0"/>
              <a:t> du </a:t>
            </a:r>
            <a:r>
              <a:rPr lang="en-GB" sz="2800" dirty="0" err="1" smtClean="0"/>
              <a:t>er</a:t>
            </a:r>
            <a:r>
              <a:rPr lang="en-GB" sz="2800" dirty="0" smtClean="0"/>
              <a:t> </a:t>
            </a:r>
            <a:r>
              <a:rPr lang="en-GB" sz="2800" dirty="0" err="1" smtClean="0"/>
              <a:t>det</a:t>
            </a:r>
            <a:r>
              <a:rPr lang="en-GB" sz="2800" dirty="0" smtClean="0"/>
              <a:t> </a:t>
            </a:r>
            <a:r>
              <a:rPr lang="en-GB" sz="2800" dirty="0" err="1" smtClean="0"/>
              <a:t>mest</a:t>
            </a:r>
            <a:r>
              <a:rPr lang="en-GB" sz="2800" dirty="0" smtClean="0"/>
              <a:t> </a:t>
            </a:r>
            <a:r>
              <a:rPr lang="en-GB" sz="2800" dirty="0" err="1" smtClean="0"/>
              <a:t>effektive</a:t>
            </a:r>
            <a:r>
              <a:rPr lang="en-GB" sz="2800" dirty="0" smtClean="0"/>
              <a:t> (s. </a:t>
            </a:r>
            <a:r>
              <a:rPr lang="en-GB" sz="2800" dirty="0"/>
              <a:t>6</a:t>
            </a:r>
            <a:r>
              <a:rPr lang="en-GB" sz="2800" dirty="0" smtClean="0"/>
              <a:t>)?</a:t>
            </a:r>
          </a:p>
          <a:p>
            <a:pPr marL="400050" lvl="1" indent="0">
              <a:buNone/>
            </a:pPr>
            <a:r>
              <a:rPr lang="da-DK" sz="2400" dirty="0" smtClean="0"/>
              <a:t>1</a:t>
            </a:r>
          </a:p>
          <a:p>
            <a:pPr marL="400050" lvl="1" indent="0">
              <a:buNone/>
            </a:pPr>
            <a:r>
              <a:rPr lang="da-DK" sz="2400" dirty="0" smtClean="0"/>
              <a:t>2</a:t>
            </a:r>
          </a:p>
          <a:p>
            <a:pPr marL="400050" lvl="1" indent="0">
              <a:buNone/>
            </a:pPr>
            <a:r>
              <a:rPr lang="da-DK" sz="2400" dirty="0"/>
              <a:t>3</a:t>
            </a:r>
            <a:endParaRPr lang="en-GB" sz="2400" dirty="0"/>
          </a:p>
          <a:p>
            <a:pPr marL="0" indent="0">
              <a:buNone/>
            </a:pPr>
            <a:endParaRPr lang="da-DK" sz="2800" dirty="0" smtClean="0"/>
          </a:p>
          <a:p>
            <a:endParaRPr lang="en-GB" sz="2800" dirty="0"/>
          </a:p>
        </p:txBody>
      </p:sp>
      <p:sp>
        <p:nvSpPr>
          <p:cNvPr id="5" name="Pladsholder til dato 4"/>
          <p:cNvSpPr>
            <a:spLocks noGrp="1"/>
          </p:cNvSpPr>
          <p:nvPr>
            <p:ph type="dt" sz="half" idx="10"/>
          </p:nvPr>
        </p:nvSpPr>
        <p:spPr/>
        <p:txBody>
          <a:bodyPr/>
          <a:lstStyle/>
          <a:p>
            <a:fld id="{3317260B-5389-4F0F-A179-43F69607697F}" type="datetime1">
              <a:rPr lang="da-DK" smtClean="0"/>
              <a:t>18-09-2018</a:t>
            </a:fld>
            <a:endParaRPr lang="en-US"/>
          </a:p>
        </p:txBody>
      </p:sp>
      <p:sp>
        <p:nvSpPr>
          <p:cNvPr id="6" name="Pladsholder til diasnummer 5"/>
          <p:cNvSpPr>
            <a:spLocks noGrp="1"/>
          </p:cNvSpPr>
          <p:nvPr>
            <p:ph type="sldNum" sz="quarter" idx="12"/>
          </p:nvPr>
        </p:nvSpPr>
        <p:spPr/>
        <p:txBody>
          <a:bodyPr/>
          <a:lstStyle/>
          <a:p>
            <a:fld id="{C340DBA5-F823-4B9E-ACF1-522F50B5F2FA}" type="slidenum">
              <a:rPr lang="en-US" smtClean="0"/>
              <a:pPr/>
              <a:t>19</a:t>
            </a:fld>
            <a:endParaRPr lang="en-US"/>
          </a:p>
        </p:txBody>
      </p:sp>
      <p:sp>
        <p:nvSpPr>
          <p:cNvPr id="7" name="Tekstboks 6"/>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solidFill>
                  <a:srgbClr val="FF0000"/>
                </a:solidFill>
                <a:latin typeface="+mn-lt"/>
                <a:cs typeface="Times New Roman"/>
              </a:rPr>
              <a:t>Dansker</a:t>
            </a:r>
            <a:r>
              <a:rPr lang="en-US" dirty="0" smtClean="0">
                <a:solidFill>
                  <a:srgbClr val="FF0000"/>
                </a:solidFill>
                <a:latin typeface="+mn-lt"/>
                <a:cs typeface="Times New Roman"/>
              </a:rPr>
              <a:t>, </a:t>
            </a:r>
            <a:r>
              <a:rPr lang="en-US" dirty="0" err="1" smtClean="0">
                <a:solidFill>
                  <a:srgbClr val="FF0000"/>
                </a:solidFill>
                <a:latin typeface="+mn-lt"/>
                <a:cs typeface="Times New Roman"/>
              </a:rPr>
              <a:t>kend</a:t>
            </a:r>
            <a:r>
              <a:rPr lang="en-US" dirty="0" smtClean="0">
                <a:solidFill>
                  <a:srgbClr val="FF0000"/>
                </a:solidFill>
                <a:latin typeface="+mn-lt"/>
                <a:cs typeface="Times New Roman"/>
              </a:rPr>
              <a:t> dig </a:t>
            </a:r>
            <a:r>
              <a:rPr lang="en-US" dirty="0" err="1" smtClean="0">
                <a:solidFill>
                  <a:srgbClr val="FF0000"/>
                </a:solidFill>
                <a:latin typeface="+mn-lt"/>
                <a:cs typeface="Times New Roman"/>
              </a:rPr>
              <a:t>selv</a:t>
            </a:r>
            <a:endParaRPr lang="da-DK" dirty="0">
              <a:solidFill>
                <a:srgbClr val="FF0000"/>
              </a:solidFill>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1219281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4"/>
          <p:cNvSpPr>
            <a:spLocks noGrp="1"/>
          </p:cNvSpPr>
          <p:nvPr>
            <p:ph type="ftr" sz="quarter" idx="11"/>
          </p:nvPr>
        </p:nvSpPr>
        <p:spPr/>
        <p:txBody>
          <a:bodyPr/>
          <a:lstStyle/>
          <a:p>
            <a:r>
              <a:rPr lang="nn-NO" smtClean="0"/>
              <a:t>ikek 3 Interkulturel kompetence identitet og livsstil </a:t>
            </a:r>
            <a:endParaRPr lang="en-US"/>
          </a:p>
        </p:txBody>
      </p:sp>
      <p:sp>
        <p:nvSpPr>
          <p:cNvPr id="6" name="Pladsholder til dato 5"/>
          <p:cNvSpPr>
            <a:spLocks noGrp="1"/>
          </p:cNvSpPr>
          <p:nvPr>
            <p:ph type="dt" sz="half" idx="10"/>
          </p:nvPr>
        </p:nvSpPr>
        <p:spPr/>
        <p:txBody>
          <a:bodyPr/>
          <a:lstStyle/>
          <a:p>
            <a:fld id="{4EA2F8A0-5FFE-4FC4-B195-A0F4F47A996B}" type="datetime1">
              <a:rPr lang="da-DK" smtClean="0"/>
              <a:t>18-09-2018</a:t>
            </a:fld>
            <a:endParaRPr lang="en-US"/>
          </a:p>
        </p:txBody>
      </p:sp>
      <p:sp>
        <p:nvSpPr>
          <p:cNvPr id="7" name="Pladsholder til diasnummer 6"/>
          <p:cNvSpPr>
            <a:spLocks noGrp="1"/>
          </p:cNvSpPr>
          <p:nvPr>
            <p:ph type="sldNum" sz="quarter" idx="12"/>
          </p:nvPr>
        </p:nvSpPr>
        <p:spPr/>
        <p:txBody>
          <a:bodyPr/>
          <a:lstStyle/>
          <a:p>
            <a:fld id="{C340DBA5-F823-4B9E-ACF1-522F50B5F2FA}" type="slidenum">
              <a:rPr lang="en-US" smtClean="0"/>
              <a:pPr/>
              <a:t>2</a:t>
            </a:fld>
            <a:endParaRPr lang="en-US" dirty="0"/>
          </a:p>
        </p:txBody>
      </p:sp>
      <p:sp>
        <p:nvSpPr>
          <p:cNvPr id="8" name="Tekstboks 7"/>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1023582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4"/>
          <p:cNvSpPr>
            <a:spLocks noGrp="1"/>
          </p:cNvSpPr>
          <p:nvPr>
            <p:ph type="ftr" sz="quarter" idx="11"/>
          </p:nvPr>
        </p:nvSpPr>
        <p:spPr/>
        <p:txBody>
          <a:bodyPr/>
          <a:lstStyle/>
          <a:p>
            <a:r>
              <a:rPr lang="nn-NO" smtClean="0"/>
              <a:t>ikek 3 Interkulturel kompetence identitet og livsstil </a:t>
            </a:r>
            <a:endParaRPr lang="en-US"/>
          </a:p>
        </p:txBody>
      </p:sp>
      <p:sp>
        <p:nvSpPr>
          <p:cNvPr id="9219" name="Rectangle 3"/>
          <p:cNvSpPr>
            <a:spLocks noGrp="1" noChangeArrowheads="1"/>
          </p:cNvSpPr>
          <p:nvPr>
            <p:ph type="body" idx="1"/>
          </p:nvPr>
        </p:nvSpPr>
        <p:spPr>
          <a:xfrm>
            <a:off x="2088232" y="188640"/>
            <a:ext cx="6598568" cy="3887788"/>
          </a:xfrm>
        </p:spPr>
        <p:txBody>
          <a:bodyPr/>
          <a:lstStyle/>
          <a:p>
            <a:pPr algn="r">
              <a:buFontTx/>
              <a:buNone/>
            </a:pPr>
            <a:r>
              <a:rPr lang="en-GB" sz="2800" dirty="0" smtClean="0"/>
              <a:t>2. </a:t>
            </a:r>
            <a:r>
              <a:rPr lang="da-DK" sz="2800" dirty="0" smtClean="0"/>
              <a:t>Ditte</a:t>
            </a:r>
            <a:r>
              <a:rPr lang="en-GB" sz="2800" dirty="0" smtClean="0"/>
              <a:t> Maria </a:t>
            </a:r>
            <a:r>
              <a:rPr lang="en-GB" sz="2800" dirty="0" err="1" smtClean="0"/>
              <a:t>Søgaard</a:t>
            </a:r>
            <a:r>
              <a:rPr lang="en-GB" sz="2800" dirty="0" smtClean="0"/>
              <a:t>: </a:t>
            </a:r>
            <a:r>
              <a:rPr lang="en-GB" sz="2800" dirty="0" err="1" smtClean="0"/>
              <a:t>Dansker</a:t>
            </a:r>
            <a:r>
              <a:rPr lang="en-GB" sz="2800" dirty="0" smtClean="0"/>
              <a:t>, </a:t>
            </a:r>
            <a:r>
              <a:rPr lang="en-GB" sz="2800" dirty="0" err="1" smtClean="0"/>
              <a:t>kend</a:t>
            </a:r>
            <a:r>
              <a:rPr lang="en-GB" sz="2800" dirty="0" smtClean="0"/>
              <a:t> dig </a:t>
            </a:r>
            <a:r>
              <a:rPr lang="en-GB" sz="2800" dirty="0" err="1" smtClean="0"/>
              <a:t>selv</a:t>
            </a:r>
            <a:r>
              <a:rPr lang="en-GB" sz="2800" dirty="0" smtClean="0"/>
              <a:t>!</a:t>
            </a:r>
          </a:p>
          <a:p>
            <a:pPr>
              <a:buFontTx/>
              <a:buNone/>
            </a:pPr>
            <a:r>
              <a:rPr lang="en-GB" sz="2800" dirty="0" err="1" smtClean="0"/>
              <a:t>Hvilke</a:t>
            </a:r>
            <a:r>
              <a:rPr lang="en-GB" sz="2800" dirty="0" smtClean="0"/>
              <a:t> </a:t>
            </a:r>
            <a:r>
              <a:rPr lang="en-GB" sz="2800" dirty="0" err="1" smtClean="0"/>
              <a:t>trin</a:t>
            </a:r>
            <a:r>
              <a:rPr lang="en-GB" sz="2800" dirty="0" smtClean="0"/>
              <a:t> </a:t>
            </a:r>
            <a:r>
              <a:rPr lang="en-GB" sz="2800" dirty="0" err="1" smtClean="0"/>
              <a:t>til</a:t>
            </a:r>
            <a:r>
              <a:rPr lang="en-GB" sz="2800" dirty="0" smtClean="0"/>
              <a:t> </a:t>
            </a:r>
            <a:r>
              <a:rPr lang="en-GB" sz="2800" dirty="0" err="1" smtClean="0"/>
              <a:t>fiasko</a:t>
            </a:r>
            <a:r>
              <a:rPr lang="en-GB" sz="2800" dirty="0" smtClean="0"/>
              <a:t> </a:t>
            </a:r>
            <a:r>
              <a:rPr lang="en-GB" sz="2800" dirty="0" err="1" smtClean="0"/>
              <a:t>i</a:t>
            </a:r>
            <a:r>
              <a:rPr lang="en-GB" sz="2800" dirty="0" smtClean="0"/>
              <a:t> </a:t>
            </a:r>
            <a:r>
              <a:rPr lang="en-GB" sz="2800" dirty="0" err="1" smtClean="0"/>
              <a:t>det</a:t>
            </a:r>
            <a:r>
              <a:rPr lang="en-GB" sz="2800" dirty="0" smtClean="0"/>
              <a:t> </a:t>
            </a:r>
            <a:r>
              <a:rPr lang="en-GB" sz="2800" dirty="0" err="1" smtClean="0"/>
              <a:t>interkulturelle</a:t>
            </a:r>
            <a:r>
              <a:rPr lang="en-GB" sz="2800" dirty="0" smtClean="0"/>
              <a:t> </a:t>
            </a:r>
            <a:r>
              <a:rPr lang="en-GB" sz="2800" dirty="0" err="1" smtClean="0"/>
              <a:t>samarbejde</a:t>
            </a:r>
            <a:r>
              <a:rPr lang="en-GB" sz="2800" dirty="0" smtClean="0"/>
              <a:t> </a:t>
            </a:r>
            <a:r>
              <a:rPr lang="en-GB" sz="2800" dirty="0" err="1" smtClean="0"/>
              <a:t>mener</a:t>
            </a:r>
            <a:r>
              <a:rPr lang="en-GB" sz="2800" dirty="0" smtClean="0"/>
              <a:t> du </a:t>
            </a:r>
            <a:r>
              <a:rPr lang="en-GB" sz="2800" dirty="0" err="1" smtClean="0"/>
              <a:t>er</a:t>
            </a:r>
            <a:r>
              <a:rPr lang="en-GB" sz="2800" dirty="0" smtClean="0"/>
              <a:t> </a:t>
            </a:r>
            <a:r>
              <a:rPr lang="en-GB" sz="2800" dirty="0" err="1" smtClean="0"/>
              <a:t>det</a:t>
            </a:r>
            <a:r>
              <a:rPr lang="en-GB" sz="2800" dirty="0" smtClean="0"/>
              <a:t> </a:t>
            </a:r>
            <a:r>
              <a:rPr lang="en-GB" sz="2800" dirty="0" err="1" smtClean="0"/>
              <a:t>mest</a:t>
            </a:r>
            <a:r>
              <a:rPr lang="en-GB" sz="2800" dirty="0" smtClean="0"/>
              <a:t> </a:t>
            </a:r>
            <a:r>
              <a:rPr lang="en-GB" sz="2800" dirty="0" err="1" smtClean="0"/>
              <a:t>effektive</a:t>
            </a:r>
            <a:r>
              <a:rPr lang="en-GB" sz="2800" dirty="0" smtClean="0"/>
              <a:t> (s. </a:t>
            </a:r>
            <a:r>
              <a:rPr lang="en-GB" sz="2800" dirty="0"/>
              <a:t>6</a:t>
            </a:r>
            <a:r>
              <a:rPr lang="en-GB" sz="2800" dirty="0" smtClean="0"/>
              <a:t>)?</a:t>
            </a:r>
          </a:p>
          <a:p>
            <a:pPr marL="400050" lvl="1" indent="0">
              <a:buNone/>
            </a:pPr>
            <a:r>
              <a:rPr lang="da-DK" sz="2400" dirty="0" smtClean="0"/>
              <a:t>1. </a:t>
            </a:r>
            <a:r>
              <a:rPr lang="en-GB" sz="2400" dirty="0"/>
              <a:t>At </a:t>
            </a:r>
            <a:r>
              <a:rPr lang="en-GB" sz="2400" dirty="0" err="1"/>
              <a:t>sige</a:t>
            </a:r>
            <a:r>
              <a:rPr lang="en-GB" sz="2400" dirty="0"/>
              <a:t>/at </a:t>
            </a:r>
            <a:r>
              <a:rPr lang="en-GB" sz="2400" dirty="0" err="1"/>
              <a:t>mene</a:t>
            </a:r>
            <a:endParaRPr lang="da-DK" sz="2400" dirty="0" smtClean="0"/>
          </a:p>
          <a:p>
            <a:pPr marL="400050" lvl="1" indent="0">
              <a:buNone/>
            </a:pPr>
            <a:r>
              <a:rPr lang="da-DK" sz="2400" dirty="0" smtClean="0"/>
              <a:t>2. </a:t>
            </a:r>
            <a:r>
              <a:rPr lang="en-GB" sz="2400" dirty="0"/>
              <a:t>Lave om </a:t>
            </a:r>
            <a:r>
              <a:rPr lang="en-GB" sz="2400" dirty="0" err="1"/>
              <a:t>på</a:t>
            </a:r>
            <a:r>
              <a:rPr lang="en-GB" sz="2400" dirty="0"/>
              <a:t> </a:t>
            </a:r>
            <a:r>
              <a:rPr lang="en-GB" sz="2400" dirty="0" err="1"/>
              <a:t>hierarkier</a:t>
            </a:r>
            <a:r>
              <a:rPr lang="en-GB" sz="2400" dirty="0"/>
              <a:t> (</a:t>
            </a:r>
            <a:r>
              <a:rPr lang="en-GB" sz="2400" dirty="0" err="1"/>
              <a:t>lighed</a:t>
            </a:r>
            <a:r>
              <a:rPr lang="en-GB" sz="2400" dirty="0" smtClean="0"/>
              <a:t>)</a:t>
            </a:r>
            <a:endParaRPr lang="da-DK" sz="2400" dirty="0" smtClean="0"/>
          </a:p>
          <a:p>
            <a:pPr marL="400050" lvl="1" indent="0">
              <a:buNone/>
            </a:pPr>
            <a:r>
              <a:rPr lang="da-DK" sz="2400" dirty="0" smtClean="0"/>
              <a:t>3. </a:t>
            </a:r>
            <a:r>
              <a:rPr lang="en-GB" sz="2400" dirty="0" err="1"/>
              <a:t>Humor</a:t>
            </a:r>
            <a:r>
              <a:rPr lang="en-GB" sz="2400" dirty="0"/>
              <a:t> </a:t>
            </a:r>
            <a:r>
              <a:rPr lang="en-GB" sz="2400" dirty="0" err="1"/>
              <a:t>og</a:t>
            </a:r>
            <a:r>
              <a:rPr lang="en-GB" sz="2400" dirty="0"/>
              <a:t>, </a:t>
            </a:r>
            <a:r>
              <a:rPr lang="da-DK" sz="2400" dirty="0"/>
              <a:t>især</a:t>
            </a:r>
            <a:r>
              <a:rPr lang="en-GB" sz="2400" dirty="0"/>
              <a:t>, </a:t>
            </a:r>
            <a:r>
              <a:rPr lang="en-GB" sz="2400" dirty="0" err="1"/>
              <a:t>ironi</a:t>
            </a:r>
            <a:r>
              <a:rPr lang="en-GB" sz="2400" dirty="0"/>
              <a:t> </a:t>
            </a:r>
            <a:r>
              <a:rPr lang="en-GB" sz="2400" dirty="0" err="1"/>
              <a:t>og</a:t>
            </a:r>
            <a:r>
              <a:rPr lang="en-GB" sz="2400" dirty="0"/>
              <a:t> </a:t>
            </a:r>
            <a:r>
              <a:rPr lang="en-GB" sz="2400" dirty="0" err="1"/>
              <a:t>selvironi</a:t>
            </a:r>
            <a:endParaRPr lang="en-GB" sz="2400" dirty="0"/>
          </a:p>
          <a:p>
            <a:pPr marL="0" indent="0">
              <a:buNone/>
            </a:pPr>
            <a:endParaRPr lang="da-DK" sz="2800" dirty="0" smtClean="0"/>
          </a:p>
          <a:p>
            <a:endParaRPr lang="en-GB" sz="2800" dirty="0"/>
          </a:p>
        </p:txBody>
      </p:sp>
      <p:sp>
        <p:nvSpPr>
          <p:cNvPr id="5" name="Pladsholder til dato 4"/>
          <p:cNvSpPr>
            <a:spLocks noGrp="1"/>
          </p:cNvSpPr>
          <p:nvPr>
            <p:ph type="dt" sz="half" idx="10"/>
          </p:nvPr>
        </p:nvSpPr>
        <p:spPr/>
        <p:txBody>
          <a:bodyPr/>
          <a:lstStyle/>
          <a:p>
            <a:fld id="{5C4493C8-A802-42DD-906F-9FCE71E5E5CF}" type="datetime1">
              <a:rPr lang="da-DK" smtClean="0"/>
              <a:t>18-09-2018</a:t>
            </a:fld>
            <a:endParaRPr lang="en-US"/>
          </a:p>
        </p:txBody>
      </p:sp>
      <p:sp>
        <p:nvSpPr>
          <p:cNvPr id="6" name="Pladsholder til diasnummer 5"/>
          <p:cNvSpPr>
            <a:spLocks noGrp="1"/>
          </p:cNvSpPr>
          <p:nvPr>
            <p:ph type="sldNum" sz="quarter" idx="12"/>
          </p:nvPr>
        </p:nvSpPr>
        <p:spPr/>
        <p:txBody>
          <a:bodyPr/>
          <a:lstStyle/>
          <a:p>
            <a:fld id="{C340DBA5-F823-4B9E-ACF1-522F50B5F2FA}" type="slidenum">
              <a:rPr lang="en-US" smtClean="0"/>
              <a:pPr/>
              <a:t>20</a:t>
            </a:fld>
            <a:endParaRPr lang="en-US"/>
          </a:p>
        </p:txBody>
      </p:sp>
      <p:sp>
        <p:nvSpPr>
          <p:cNvPr id="7" name="Tekstboks 6"/>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solidFill>
                  <a:srgbClr val="FF0000"/>
                </a:solidFill>
                <a:latin typeface="+mn-lt"/>
                <a:cs typeface="Times New Roman"/>
              </a:rPr>
              <a:t>Dansker</a:t>
            </a:r>
            <a:r>
              <a:rPr lang="en-US" dirty="0" smtClean="0">
                <a:solidFill>
                  <a:srgbClr val="FF0000"/>
                </a:solidFill>
                <a:latin typeface="+mn-lt"/>
                <a:cs typeface="Times New Roman"/>
              </a:rPr>
              <a:t>, </a:t>
            </a:r>
            <a:r>
              <a:rPr lang="en-US" dirty="0" err="1" smtClean="0">
                <a:solidFill>
                  <a:srgbClr val="FF0000"/>
                </a:solidFill>
                <a:latin typeface="+mn-lt"/>
                <a:cs typeface="Times New Roman"/>
              </a:rPr>
              <a:t>kend</a:t>
            </a:r>
            <a:r>
              <a:rPr lang="en-US" dirty="0" smtClean="0">
                <a:solidFill>
                  <a:srgbClr val="FF0000"/>
                </a:solidFill>
                <a:latin typeface="+mn-lt"/>
                <a:cs typeface="Times New Roman"/>
              </a:rPr>
              <a:t> dig </a:t>
            </a:r>
            <a:r>
              <a:rPr lang="en-US" dirty="0" err="1" smtClean="0">
                <a:solidFill>
                  <a:srgbClr val="FF0000"/>
                </a:solidFill>
                <a:latin typeface="+mn-lt"/>
                <a:cs typeface="Times New Roman"/>
              </a:rPr>
              <a:t>selv</a:t>
            </a:r>
            <a:endParaRPr lang="da-DK" dirty="0">
              <a:solidFill>
                <a:srgbClr val="FF0000"/>
              </a:solidFill>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247081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4"/>
          <p:cNvSpPr>
            <a:spLocks noGrp="1"/>
          </p:cNvSpPr>
          <p:nvPr>
            <p:ph type="ftr" sz="quarter" idx="11"/>
          </p:nvPr>
        </p:nvSpPr>
        <p:spPr/>
        <p:txBody>
          <a:bodyPr/>
          <a:lstStyle/>
          <a:p>
            <a:r>
              <a:rPr lang="nn-NO" smtClean="0"/>
              <a:t>ikek 3 Interkulturel kompetence identitet og livsstil </a:t>
            </a:r>
            <a:endParaRPr lang="en-US"/>
          </a:p>
        </p:txBody>
      </p:sp>
      <p:sp>
        <p:nvSpPr>
          <p:cNvPr id="9219" name="Rectangle 3"/>
          <p:cNvSpPr>
            <a:spLocks noGrp="1" noChangeArrowheads="1"/>
          </p:cNvSpPr>
          <p:nvPr>
            <p:ph type="body" idx="1"/>
          </p:nvPr>
        </p:nvSpPr>
        <p:spPr>
          <a:xfrm>
            <a:off x="2679104" y="117276"/>
            <a:ext cx="6501408" cy="3887788"/>
          </a:xfrm>
        </p:spPr>
        <p:txBody>
          <a:bodyPr/>
          <a:lstStyle/>
          <a:p>
            <a:pPr marL="0" indent="0">
              <a:buNone/>
            </a:pPr>
            <a:r>
              <a:rPr lang="da-DK" sz="1800" b="1" dirty="0" smtClean="0"/>
              <a:t>Danskheden    </a:t>
            </a:r>
            <a:r>
              <a:rPr lang="da-DK" sz="1400" b="1" dirty="0" smtClean="0"/>
              <a:t>Kilde-URL</a:t>
            </a:r>
            <a:r>
              <a:rPr lang="da-DK" sz="1400" b="1" dirty="0"/>
              <a:t>:</a:t>
            </a:r>
            <a:r>
              <a:rPr lang="da-DK" sz="1400" dirty="0"/>
              <a:t> </a:t>
            </a:r>
            <a:r>
              <a:rPr lang="da-DK" sz="1400" dirty="0">
                <a:hlinkClick r:id="rId2"/>
              </a:rPr>
              <a:t>http://</a:t>
            </a:r>
            <a:r>
              <a:rPr lang="da-DK" sz="1400" dirty="0" smtClean="0">
                <a:hlinkClick r:id="rId2"/>
              </a:rPr>
              <a:t>www.information.dk/177832</a:t>
            </a:r>
            <a:endParaRPr lang="da-DK" sz="1400" b="1" dirty="0"/>
          </a:p>
          <a:p>
            <a:pPr marL="0" indent="0">
              <a:buNone/>
            </a:pPr>
            <a:r>
              <a:rPr lang="da-DK" sz="1200" dirty="0"/>
              <a:t>I anledning af de dejlige danske højtider, vedtagelsen af tuneserloven etc. sender jeg dette digt til Information. Glædelig jul og Godt Nytår</a:t>
            </a:r>
            <a:r>
              <a:rPr lang="da-DK" sz="1200" dirty="0" smtClean="0"/>
              <a:t>! Henrik Nordbrandt, 22</a:t>
            </a:r>
            <a:r>
              <a:rPr lang="da-DK" sz="1200" dirty="0"/>
              <a:t>. december 2008</a:t>
            </a:r>
          </a:p>
          <a:p>
            <a:pPr marL="0" indent="0">
              <a:buNone/>
            </a:pPr>
            <a:r>
              <a:rPr lang="da-DK" sz="1800" dirty="0"/>
              <a:t>Danskheden er en skøn </a:t>
            </a:r>
            <a:r>
              <a:rPr lang="da-DK" sz="1800" dirty="0" smtClean="0"/>
              <a:t>ting</a:t>
            </a:r>
            <a:endParaRPr lang="da-DK" sz="1800" dirty="0"/>
          </a:p>
          <a:p>
            <a:pPr marL="0" indent="0">
              <a:buNone/>
            </a:pPr>
            <a:r>
              <a:rPr lang="da-DK" sz="1800" dirty="0"/>
              <a:t>og så sjov</a:t>
            </a:r>
            <a:r>
              <a:rPr lang="da-DK" sz="1800" dirty="0" smtClean="0"/>
              <a:t>!</a:t>
            </a:r>
            <a:endParaRPr lang="da-DK" sz="1800" dirty="0"/>
          </a:p>
          <a:p>
            <a:pPr marL="0" indent="0">
              <a:buNone/>
            </a:pPr>
            <a:r>
              <a:rPr lang="da-DK" sz="1800" dirty="0"/>
              <a:t>Det er så typisk dansk ved </a:t>
            </a:r>
            <a:r>
              <a:rPr lang="da-DK" sz="1800" dirty="0" smtClean="0"/>
              <a:t>danskheden</a:t>
            </a:r>
            <a:endParaRPr lang="da-DK" sz="1800" dirty="0"/>
          </a:p>
          <a:p>
            <a:pPr marL="0" indent="0">
              <a:buNone/>
            </a:pPr>
            <a:r>
              <a:rPr lang="da-DK" sz="1800" dirty="0"/>
              <a:t>at den er så sjov</a:t>
            </a:r>
            <a:r>
              <a:rPr lang="da-DK" sz="1800" dirty="0" smtClean="0"/>
              <a:t>.</a:t>
            </a:r>
            <a:endParaRPr lang="da-DK" sz="1800" dirty="0"/>
          </a:p>
          <a:p>
            <a:pPr marL="0" indent="0">
              <a:buNone/>
            </a:pPr>
            <a:r>
              <a:rPr lang="da-DK" sz="1800" dirty="0"/>
              <a:t>For ikke at tale om den danske alvor.</a:t>
            </a:r>
            <a:br>
              <a:rPr lang="da-DK" sz="1800" dirty="0"/>
            </a:br>
            <a:r>
              <a:rPr lang="da-DK" sz="1800" dirty="0"/>
              <a:t>Den er så alvorlig</a:t>
            </a:r>
            <a:br>
              <a:rPr lang="da-DK" sz="1800" dirty="0"/>
            </a:br>
            <a:r>
              <a:rPr lang="da-DK" sz="1800" dirty="0"/>
              <a:t>på den typisk danske måde</a:t>
            </a:r>
            <a:br>
              <a:rPr lang="da-DK" sz="1800" dirty="0"/>
            </a:br>
            <a:r>
              <a:rPr lang="da-DK" sz="1800" dirty="0"/>
              <a:t>der gør den så typisk alvorlig.</a:t>
            </a:r>
          </a:p>
          <a:p>
            <a:pPr marL="0" indent="0">
              <a:buNone/>
            </a:pPr>
            <a:r>
              <a:rPr lang="da-DK" sz="1800" dirty="0"/>
              <a:t>I det hele taget er danskheden så typisk.</a:t>
            </a:r>
          </a:p>
          <a:p>
            <a:pPr marL="0" indent="0">
              <a:buNone/>
            </a:pPr>
            <a:r>
              <a:rPr lang="da-DK" sz="1800" dirty="0"/>
              <a:t>Det mest typiske ved danskheden</a:t>
            </a:r>
            <a:br>
              <a:rPr lang="da-DK" sz="1800" dirty="0"/>
            </a:br>
            <a:r>
              <a:rPr lang="da-DK" sz="1800" dirty="0"/>
              <a:t>er at den er så typisk</a:t>
            </a:r>
          </a:p>
          <a:p>
            <a:pPr marL="0" indent="0">
              <a:buNone/>
            </a:pPr>
            <a:r>
              <a:rPr lang="da-DK" sz="1800" dirty="0"/>
              <a:t>så typisk dansk.</a:t>
            </a:r>
          </a:p>
          <a:p>
            <a:pPr marL="0" indent="0">
              <a:buNone/>
            </a:pPr>
            <a:r>
              <a:rPr lang="da-DK" sz="1800" dirty="0"/>
              <a:t>Alvor og sjov</a:t>
            </a:r>
            <a:br>
              <a:rPr lang="da-DK" sz="1800" dirty="0"/>
            </a:br>
            <a:r>
              <a:rPr lang="da-DK" sz="1800" dirty="0"/>
              <a:t>er typiske nok hver for sig</a:t>
            </a:r>
          </a:p>
          <a:p>
            <a:pPr marL="0" indent="0">
              <a:buNone/>
            </a:pPr>
            <a:r>
              <a:rPr lang="da-DK" sz="1800" dirty="0"/>
              <a:t>men ikke så typiske som danskheden.</a:t>
            </a:r>
            <a:br>
              <a:rPr lang="da-DK" sz="1800" dirty="0"/>
            </a:br>
            <a:r>
              <a:rPr lang="da-DK" sz="1800" dirty="0"/>
              <a:t>Danskheden</a:t>
            </a:r>
            <a:br>
              <a:rPr lang="da-DK" sz="1800" dirty="0"/>
            </a:br>
            <a:r>
              <a:rPr lang="da-DK" sz="1800" dirty="0"/>
              <a:t>er det mest typiske af alt.</a:t>
            </a:r>
          </a:p>
          <a:p>
            <a:pPr marL="0" indent="0">
              <a:buNone/>
            </a:pPr>
            <a:r>
              <a:rPr lang="da-DK" sz="1800" dirty="0"/>
              <a:t>Danskheden er sådan en skøn ting</a:t>
            </a:r>
            <a:r>
              <a:rPr lang="da-DK" sz="1800" dirty="0" smtClean="0"/>
              <a:t>.</a:t>
            </a:r>
            <a:endParaRPr lang="da-DK" sz="1800" dirty="0"/>
          </a:p>
        </p:txBody>
      </p:sp>
      <p:sp>
        <p:nvSpPr>
          <p:cNvPr id="5" name="Pladsholder til dato 4"/>
          <p:cNvSpPr>
            <a:spLocks noGrp="1"/>
          </p:cNvSpPr>
          <p:nvPr>
            <p:ph type="dt" sz="half" idx="10"/>
          </p:nvPr>
        </p:nvSpPr>
        <p:spPr/>
        <p:txBody>
          <a:bodyPr/>
          <a:lstStyle/>
          <a:p>
            <a:fld id="{A7B51F2F-7005-4714-8561-FE056ADA15DD}" type="datetime1">
              <a:rPr lang="da-DK" smtClean="0"/>
              <a:t>18-09-2018</a:t>
            </a:fld>
            <a:endParaRPr lang="en-US"/>
          </a:p>
        </p:txBody>
      </p:sp>
      <p:sp>
        <p:nvSpPr>
          <p:cNvPr id="6" name="Pladsholder til diasnummer 5"/>
          <p:cNvSpPr>
            <a:spLocks noGrp="1"/>
          </p:cNvSpPr>
          <p:nvPr>
            <p:ph type="sldNum" sz="quarter" idx="12"/>
          </p:nvPr>
        </p:nvSpPr>
        <p:spPr/>
        <p:txBody>
          <a:bodyPr/>
          <a:lstStyle/>
          <a:p>
            <a:fld id="{C340DBA5-F823-4B9E-ACF1-522F50B5F2FA}" type="slidenum">
              <a:rPr lang="en-US" smtClean="0"/>
              <a:pPr/>
              <a:t>21</a:t>
            </a:fld>
            <a:endParaRPr lang="en-US"/>
          </a:p>
        </p:txBody>
      </p:sp>
      <p:sp>
        <p:nvSpPr>
          <p:cNvPr id="8" name="Tekstboks 7"/>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solidFill>
                  <a:srgbClr val="FF0000"/>
                </a:solidFill>
                <a:latin typeface="+mn-lt"/>
                <a:cs typeface="Times New Roman"/>
              </a:rPr>
              <a:t>Dansker</a:t>
            </a:r>
            <a:r>
              <a:rPr lang="en-US" dirty="0" smtClean="0">
                <a:solidFill>
                  <a:srgbClr val="FF0000"/>
                </a:solidFill>
                <a:latin typeface="+mn-lt"/>
                <a:cs typeface="Times New Roman"/>
              </a:rPr>
              <a:t>, </a:t>
            </a:r>
            <a:r>
              <a:rPr lang="en-US" dirty="0" err="1" smtClean="0">
                <a:solidFill>
                  <a:srgbClr val="FF0000"/>
                </a:solidFill>
                <a:latin typeface="+mn-lt"/>
                <a:cs typeface="Times New Roman"/>
              </a:rPr>
              <a:t>kend</a:t>
            </a:r>
            <a:r>
              <a:rPr lang="en-US" dirty="0" smtClean="0">
                <a:solidFill>
                  <a:srgbClr val="FF0000"/>
                </a:solidFill>
                <a:latin typeface="+mn-lt"/>
                <a:cs typeface="Times New Roman"/>
              </a:rPr>
              <a:t> dig </a:t>
            </a:r>
            <a:r>
              <a:rPr lang="en-US" dirty="0" err="1" smtClean="0">
                <a:solidFill>
                  <a:srgbClr val="FF0000"/>
                </a:solidFill>
                <a:latin typeface="+mn-lt"/>
                <a:cs typeface="Times New Roman"/>
              </a:rPr>
              <a:t>selv</a:t>
            </a:r>
            <a:endParaRPr lang="da-DK" dirty="0">
              <a:solidFill>
                <a:srgbClr val="FF0000"/>
              </a:solidFill>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363695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4"/>
          <p:cNvSpPr>
            <a:spLocks noGrp="1"/>
          </p:cNvSpPr>
          <p:nvPr>
            <p:ph type="ftr" sz="quarter" idx="11"/>
          </p:nvPr>
        </p:nvSpPr>
        <p:spPr/>
        <p:txBody>
          <a:bodyPr/>
          <a:lstStyle/>
          <a:p>
            <a:r>
              <a:rPr lang="nn-NO" smtClean="0"/>
              <a:t>ikek 3 Interkulturel kompetence identitet og livsstil </a:t>
            </a:r>
            <a:endParaRPr lang="en-US"/>
          </a:p>
        </p:txBody>
      </p:sp>
      <p:sp>
        <p:nvSpPr>
          <p:cNvPr id="9219" name="Rectangle 3"/>
          <p:cNvSpPr>
            <a:spLocks noGrp="1" noChangeArrowheads="1"/>
          </p:cNvSpPr>
          <p:nvPr>
            <p:ph type="body" idx="1"/>
          </p:nvPr>
        </p:nvSpPr>
        <p:spPr>
          <a:xfrm>
            <a:off x="2051720" y="549324"/>
            <a:ext cx="6645424" cy="3887788"/>
          </a:xfrm>
        </p:spPr>
        <p:txBody>
          <a:bodyPr/>
          <a:lstStyle/>
          <a:p>
            <a:pPr marL="0" indent="0">
              <a:buNone/>
            </a:pPr>
            <a:r>
              <a:rPr lang="en-GB" sz="2400" dirty="0" err="1" smtClean="0"/>
              <a:t>Er</a:t>
            </a:r>
            <a:r>
              <a:rPr lang="en-GB" sz="2400" dirty="0" smtClean="0"/>
              <a:t> </a:t>
            </a:r>
            <a:r>
              <a:rPr lang="da-DK" sz="2400" dirty="0" smtClean="0"/>
              <a:t>Nordbrandts digt typisk dansk?</a:t>
            </a:r>
          </a:p>
          <a:p>
            <a:pPr marL="0" indent="0">
              <a:buNone/>
            </a:pPr>
            <a:r>
              <a:rPr lang="da-DK" sz="2400" dirty="0" smtClean="0"/>
              <a:t>Kan det forstås af folk fra andre kulturer?</a:t>
            </a:r>
            <a:endParaRPr lang="da-DK" sz="2400" dirty="0"/>
          </a:p>
          <a:p>
            <a:pPr marL="0" indent="0">
              <a:buNone/>
            </a:pPr>
            <a:r>
              <a:rPr lang="da-DK" sz="2400" dirty="0" smtClean="0"/>
              <a:t>Kommentér udtrykkene ‘nationalkultur’ og ‘nationalstat’</a:t>
            </a:r>
          </a:p>
          <a:p>
            <a:pPr marL="0" indent="0">
              <a:buNone/>
            </a:pPr>
            <a:r>
              <a:rPr lang="da-DK" sz="2400" dirty="0" smtClean="0"/>
              <a:t>Find på eksempler på danske karaktertræk der typisk misforstås i en kultur du kender godt (‘medaljens bagside’ s.8)</a:t>
            </a:r>
            <a:endParaRPr lang="da-DK" sz="2400" dirty="0"/>
          </a:p>
          <a:p>
            <a:pPr marL="0" indent="0">
              <a:buNone/>
            </a:pPr>
            <a:endParaRPr lang="en-GB" sz="2800" dirty="0"/>
          </a:p>
        </p:txBody>
      </p:sp>
      <p:sp>
        <p:nvSpPr>
          <p:cNvPr id="5" name="Pladsholder til dato 4"/>
          <p:cNvSpPr>
            <a:spLocks noGrp="1"/>
          </p:cNvSpPr>
          <p:nvPr>
            <p:ph type="dt" sz="half" idx="10"/>
          </p:nvPr>
        </p:nvSpPr>
        <p:spPr/>
        <p:txBody>
          <a:bodyPr/>
          <a:lstStyle/>
          <a:p>
            <a:fld id="{BF0B3F05-126E-4018-A3D3-2E99489DD14A}" type="datetime1">
              <a:rPr lang="da-DK" smtClean="0"/>
              <a:t>18-09-2018</a:t>
            </a:fld>
            <a:endParaRPr lang="en-US"/>
          </a:p>
        </p:txBody>
      </p:sp>
      <p:sp>
        <p:nvSpPr>
          <p:cNvPr id="6" name="Pladsholder til diasnummer 5"/>
          <p:cNvSpPr>
            <a:spLocks noGrp="1"/>
          </p:cNvSpPr>
          <p:nvPr>
            <p:ph type="sldNum" sz="quarter" idx="12"/>
          </p:nvPr>
        </p:nvSpPr>
        <p:spPr/>
        <p:txBody>
          <a:bodyPr/>
          <a:lstStyle/>
          <a:p>
            <a:fld id="{C340DBA5-F823-4B9E-ACF1-522F50B5F2FA}" type="slidenum">
              <a:rPr lang="en-US" smtClean="0"/>
              <a:pPr/>
              <a:t>22</a:t>
            </a:fld>
            <a:endParaRPr lang="en-US"/>
          </a:p>
        </p:txBody>
      </p:sp>
      <p:sp>
        <p:nvSpPr>
          <p:cNvPr id="8" name="Tekstboks 7"/>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solidFill>
                  <a:srgbClr val="FF0000"/>
                </a:solidFill>
                <a:latin typeface="+mn-lt"/>
                <a:cs typeface="Times New Roman"/>
              </a:rPr>
              <a:t>Dansker</a:t>
            </a:r>
            <a:r>
              <a:rPr lang="en-US" dirty="0" smtClean="0">
                <a:solidFill>
                  <a:srgbClr val="FF0000"/>
                </a:solidFill>
                <a:latin typeface="+mn-lt"/>
                <a:cs typeface="Times New Roman"/>
              </a:rPr>
              <a:t>, </a:t>
            </a:r>
            <a:r>
              <a:rPr lang="en-US" dirty="0" err="1" smtClean="0">
                <a:solidFill>
                  <a:srgbClr val="FF0000"/>
                </a:solidFill>
                <a:latin typeface="+mn-lt"/>
                <a:cs typeface="Times New Roman"/>
              </a:rPr>
              <a:t>kend</a:t>
            </a:r>
            <a:r>
              <a:rPr lang="en-US" dirty="0" smtClean="0">
                <a:solidFill>
                  <a:srgbClr val="FF0000"/>
                </a:solidFill>
                <a:latin typeface="+mn-lt"/>
                <a:cs typeface="Times New Roman"/>
              </a:rPr>
              <a:t> dig </a:t>
            </a:r>
            <a:r>
              <a:rPr lang="en-US" dirty="0" err="1" smtClean="0">
                <a:solidFill>
                  <a:srgbClr val="FF0000"/>
                </a:solidFill>
                <a:latin typeface="+mn-lt"/>
                <a:cs typeface="Times New Roman"/>
              </a:rPr>
              <a:t>selv</a:t>
            </a:r>
            <a:endParaRPr lang="da-DK" dirty="0">
              <a:solidFill>
                <a:srgbClr val="FF0000"/>
              </a:solidFill>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17352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051720" y="476672"/>
            <a:ext cx="6635080" cy="5268913"/>
          </a:xfrm>
        </p:spPr>
        <p:txBody>
          <a:bodyPr/>
          <a:lstStyle/>
          <a:p>
            <a:pPr algn="r">
              <a:buFont typeface="Arial" charset="0"/>
              <a:buNone/>
            </a:pPr>
            <a:r>
              <a:rPr lang="da-DK" sz="2400" dirty="0" smtClean="0">
                <a:ea typeface="Calibri" pitchFamily="34" charset="0"/>
                <a:cs typeface="Arial" pitchFamily="34" charset="0"/>
              </a:rPr>
              <a:t>3. Frandsen, Halkier &amp; Johansen: Kommunikation mellem kulturer</a:t>
            </a:r>
          </a:p>
          <a:p>
            <a:pPr>
              <a:buFont typeface="Arial" charset="0"/>
              <a:buNone/>
            </a:pPr>
            <a:r>
              <a:rPr lang="da-DK" sz="2400" dirty="0" smtClean="0">
                <a:ea typeface="Calibri" pitchFamily="34" charset="0"/>
                <a:cs typeface="Arial" pitchFamily="34" charset="0"/>
              </a:rPr>
              <a:t>Definér interkulturel kommunikation</a:t>
            </a:r>
          </a:p>
          <a:p>
            <a:pPr lvl="1">
              <a:buFont typeface="Arial" charset="0"/>
              <a:buNone/>
            </a:pPr>
            <a:r>
              <a:rPr lang="da-DK" sz="2400" dirty="0" smtClean="0">
                <a:ea typeface="Calibri" pitchFamily="34" charset="0"/>
                <a:cs typeface="Arial" pitchFamily="34" charset="0"/>
              </a:rPr>
              <a:t>Interaktion (kommunikation i bredeste forstand) mellem </a:t>
            </a:r>
          </a:p>
          <a:p>
            <a:pPr lvl="2"/>
            <a:r>
              <a:rPr lang="da-DK" dirty="0" smtClean="0">
                <a:ea typeface="Calibri" pitchFamily="34" charset="0"/>
                <a:cs typeface="Arial" pitchFamily="34" charset="0"/>
              </a:rPr>
              <a:t>nationalkulturer</a:t>
            </a:r>
          </a:p>
          <a:p>
            <a:pPr lvl="2"/>
            <a:r>
              <a:rPr lang="da-DK" dirty="0" smtClean="0">
                <a:ea typeface="Calibri" pitchFamily="34" charset="0"/>
                <a:cs typeface="Arial" pitchFamily="34" charset="0"/>
              </a:rPr>
              <a:t>subkulturer (Kultursegmenter; </a:t>
            </a:r>
            <a:r>
              <a:rPr lang="en-US" dirty="0" err="1" smtClean="0">
                <a:cs typeface="Arial" pitchFamily="34" charset="0"/>
              </a:rPr>
              <a:t>socioøkonomiske</a:t>
            </a:r>
            <a:r>
              <a:rPr lang="en-US" dirty="0" smtClean="0">
                <a:cs typeface="Arial" pitchFamily="34" charset="0"/>
              </a:rPr>
              <a:t> </a:t>
            </a:r>
            <a:r>
              <a:rPr lang="en-US" dirty="0" err="1" smtClean="0">
                <a:cs typeface="Arial" pitchFamily="34" charset="0"/>
              </a:rPr>
              <a:t>og</a:t>
            </a:r>
            <a:r>
              <a:rPr lang="en-US" dirty="0" smtClean="0">
                <a:cs typeface="Arial" pitchFamily="34" charset="0"/>
              </a:rPr>
              <a:t> </a:t>
            </a:r>
            <a:r>
              <a:rPr lang="en-US" dirty="0" err="1" smtClean="0">
                <a:cs typeface="Arial" pitchFamily="34" charset="0"/>
              </a:rPr>
              <a:t>demografiske</a:t>
            </a:r>
            <a:r>
              <a:rPr lang="en-US" dirty="0" smtClean="0">
                <a:cs typeface="Arial" pitchFamily="34" charset="0"/>
              </a:rPr>
              <a:t> </a:t>
            </a:r>
            <a:r>
              <a:rPr lang="en-US" dirty="0" err="1" smtClean="0">
                <a:cs typeface="Arial" pitchFamily="34" charset="0"/>
              </a:rPr>
              <a:t>kriterier</a:t>
            </a:r>
            <a:r>
              <a:rPr lang="en-US" dirty="0" smtClean="0">
                <a:cs typeface="Arial" pitchFamily="34" charset="0"/>
              </a:rPr>
              <a:t>; </a:t>
            </a:r>
            <a:r>
              <a:rPr lang="en-US" dirty="0" err="1" smtClean="0">
                <a:cs typeface="Arial" pitchFamily="34" charset="0"/>
              </a:rPr>
              <a:t>livsstilsegmentering</a:t>
            </a:r>
            <a:r>
              <a:rPr lang="en-US" dirty="0" smtClean="0">
                <a:cs typeface="Arial" pitchFamily="34" charset="0"/>
              </a:rPr>
              <a:t>; tribes; </a:t>
            </a:r>
            <a:r>
              <a:rPr lang="en-US" dirty="0" err="1" smtClean="0">
                <a:cs typeface="Arial" pitchFamily="34" charset="0"/>
              </a:rPr>
              <a:t>religiøse</a:t>
            </a:r>
            <a:r>
              <a:rPr lang="en-US" dirty="0" smtClean="0">
                <a:cs typeface="Arial" pitchFamily="34" charset="0"/>
              </a:rPr>
              <a:t> </a:t>
            </a:r>
            <a:r>
              <a:rPr lang="en-US" dirty="0" err="1" smtClean="0">
                <a:cs typeface="Arial" pitchFamily="34" charset="0"/>
              </a:rPr>
              <a:t>minoriteter</a:t>
            </a:r>
            <a:r>
              <a:rPr lang="en-US" dirty="0" smtClean="0">
                <a:cs typeface="Arial" pitchFamily="34" charset="0"/>
              </a:rPr>
              <a:t>; </a:t>
            </a:r>
            <a:r>
              <a:rPr lang="en-US" dirty="0" err="1" smtClean="0">
                <a:cs typeface="Arial" pitchFamily="34" charset="0"/>
              </a:rPr>
              <a:t>medlemmer</a:t>
            </a:r>
            <a:r>
              <a:rPr lang="en-US" dirty="0" smtClean="0">
                <a:cs typeface="Arial" pitchFamily="34" charset="0"/>
              </a:rPr>
              <a:t> i et </a:t>
            </a:r>
            <a:r>
              <a:rPr lang="en-US" dirty="0" err="1" smtClean="0">
                <a:cs typeface="Arial" pitchFamily="34" charset="0"/>
              </a:rPr>
              <a:t>socialt</a:t>
            </a:r>
            <a:r>
              <a:rPr lang="en-US" dirty="0" smtClean="0">
                <a:cs typeface="Arial" pitchFamily="34" charset="0"/>
              </a:rPr>
              <a:t> </a:t>
            </a:r>
            <a:r>
              <a:rPr lang="en-US" dirty="0" err="1" smtClean="0">
                <a:cs typeface="Arial" pitchFamily="34" charset="0"/>
              </a:rPr>
              <a:t>netværk</a:t>
            </a:r>
            <a:r>
              <a:rPr lang="en-US" dirty="0" smtClean="0">
                <a:cs typeface="Arial" pitchFamily="34" charset="0"/>
              </a:rPr>
              <a:t>)</a:t>
            </a:r>
            <a:endParaRPr lang="da-DK" dirty="0" smtClean="0">
              <a:ea typeface="Calibri" pitchFamily="34" charset="0"/>
              <a:cs typeface="Arial" pitchFamily="34" charset="0"/>
            </a:endParaRPr>
          </a:p>
          <a:p>
            <a:pPr lvl="2"/>
            <a:r>
              <a:rPr lang="da-DK" dirty="0" smtClean="0">
                <a:ea typeface="Calibri" pitchFamily="34" charset="0"/>
                <a:cs typeface="Arial" pitchFamily="34" charset="0"/>
              </a:rPr>
              <a:t>organisationskulturer (Mærsk/</a:t>
            </a:r>
            <a:r>
              <a:rPr lang="da-DK" dirty="0" err="1" smtClean="0">
                <a:ea typeface="Calibri" pitchFamily="34" charset="0"/>
                <a:cs typeface="Arial" pitchFamily="34" charset="0"/>
              </a:rPr>
              <a:t>Mensch</a:t>
            </a:r>
            <a:r>
              <a:rPr lang="da-DK" dirty="0" smtClean="0">
                <a:ea typeface="Calibri" pitchFamily="34" charset="0"/>
                <a:cs typeface="Arial" pitchFamily="34" charset="0"/>
              </a:rPr>
              <a:t>, Ikea/Apple m.m.)</a:t>
            </a:r>
          </a:p>
          <a:p>
            <a:pPr>
              <a:buFont typeface="Arial" charset="0"/>
              <a:buNone/>
            </a:pPr>
            <a:endParaRPr lang="da-DK" sz="2400" dirty="0" smtClean="0">
              <a:latin typeface="Arial" pitchFamily="34" charset="0"/>
              <a:ea typeface="Calibri" pitchFamily="34" charset="0"/>
              <a:cs typeface="Arial" pitchFamily="34" charset="0"/>
            </a:endParaRPr>
          </a:p>
          <a:p>
            <a:pPr>
              <a:buFont typeface="Arial" charset="0"/>
              <a:buNone/>
            </a:pPr>
            <a:endParaRPr lang="da-DK" sz="2400" dirty="0" smtClean="0">
              <a:latin typeface="Arial" pitchFamily="34" charset="0"/>
              <a:ea typeface="Calibri" pitchFamily="34" charset="0"/>
              <a:cs typeface="Arial" pitchFamily="34" charset="0"/>
            </a:endParaRPr>
          </a:p>
          <a:p>
            <a:pPr>
              <a:buFont typeface="Arial" charset="0"/>
              <a:buNone/>
            </a:pPr>
            <a:endParaRPr lang="en-US" sz="2400" dirty="0" smtClean="0">
              <a:latin typeface="Arial" pitchFamily="34" charset="0"/>
              <a:ea typeface="Calibri" pitchFamily="34" charset="0"/>
              <a:cs typeface="Arial" pitchFamily="34" charset="0"/>
            </a:endParaRPr>
          </a:p>
          <a:p>
            <a:endParaRPr lang="en-US" sz="2400" dirty="0" smtClean="0">
              <a:latin typeface="Arial" pitchFamily="34" charset="0"/>
              <a:cs typeface="Arial" pitchFamily="34" charset="0"/>
            </a:endParaRPr>
          </a:p>
        </p:txBody>
      </p:sp>
      <p:sp>
        <p:nvSpPr>
          <p:cNvPr id="4" name="Pladsholder til dato 3"/>
          <p:cNvSpPr>
            <a:spLocks noGrp="1"/>
          </p:cNvSpPr>
          <p:nvPr>
            <p:ph type="dt" sz="quarter" idx="10"/>
          </p:nvPr>
        </p:nvSpPr>
        <p:spPr/>
        <p:txBody>
          <a:bodyPr/>
          <a:lstStyle/>
          <a:p>
            <a:pPr>
              <a:defRPr/>
            </a:pPr>
            <a:fld id="{B082A5D8-1791-4B92-ACCA-77A631E71554}"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p>
            <a:pPr>
              <a:defRPr/>
            </a:pPr>
            <a:fld id="{CD7D4702-89B9-441A-94F9-13594436DF69}" type="slidenum">
              <a:rPr lang="en-US"/>
              <a:pPr>
                <a:defRPr/>
              </a:pPr>
              <a:t>23</a:t>
            </a:fld>
            <a:endParaRPr lang="en-US"/>
          </a:p>
        </p:txBody>
      </p:sp>
      <p:sp>
        <p:nvSpPr>
          <p:cNvPr id="8" name="Tekstboks 7"/>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solidFill>
                  <a:srgbClr val="FF0000"/>
                </a:solidFill>
                <a:latin typeface="+mn-lt"/>
              </a:rPr>
              <a:t>Kommunikation </a:t>
            </a:r>
            <a:r>
              <a:rPr lang="da-DK" dirty="0">
                <a:solidFill>
                  <a:srgbClr val="FF0000"/>
                </a:solidFill>
                <a:latin typeface="+mn-lt"/>
              </a:rPr>
              <a:t>mellem </a:t>
            </a:r>
            <a:r>
              <a:rPr lang="da-DK" dirty="0" smtClean="0">
                <a:solidFill>
                  <a:srgbClr val="FF0000"/>
                </a:solidFill>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202139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6C350CCA-D34E-4C83-9602-1DAD9FC656D3}"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p>
            <a:pPr>
              <a:defRPr/>
            </a:pPr>
            <a:fld id="{9277F779-7DCE-4E3A-A782-285CAF2B8C3D}" type="slidenum">
              <a:rPr lang="en-US"/>
              <a:pPr>
                <a:defRPr/>
              </a:pPr>
              <a:t>24</a:t>
            </a:fld>
            <a:endParaRPr lang="en-US"/>
          </a:p>
        </p:txBody>
      </p:sp>
      <p:pic>
        <p:nvPicPr>
          <p:cNvPr id="409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6"/>
            <a:ext cx="12348864" cy="771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69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123728" y="378826"/>
            <a:ext cx="7020272" cy="5786478"/>
          </a:xfrm>
        </p:spPr>
        <p:txBody>
          <a:bodyPr/>
          <a:lstStyle/>
          <a:p>
            <a:pPr>
              <a:buFont typeface="Arial" charset="0"/>
              <a:buNone/>
            </a:pPr>
            <a:r>
              <a:rPr lang="da-DK" sz="2400" dirty="0" smtClean="0">
                <a:ea typeface="Calibri" pitchFamily="34" charset="0"/>
                <a:cs typeface="Arial" pitchFamily="34" charset="0"/>
              </a:rPr>
              <a:t>Forskellige tilgange til interkulturel kommunikation</a:t>
            </a:r>
          </a:p>
          <a:p>
            <a:pPr>
              <a:buFont typeface="Arial" charset="0"/>
              <a:buNone/>
            </a:pPr>
            <a:r>
              <a:rPr lang="da-DK" sz="2400" dirty="0" smtClean="0">
                <a:ea typeface="Calibri" pitchFamily="34" charset="0"/>
                <a:cs typeface="Arial" pitchFamily="34" charset="0"/>
              </a:rPr>
              <a:t>Videnskabelige teorier (sat meget på spidsen): </a:t>
            </a:r>
          </a:p>
          <a:p>
            <a:pPr lvl="1">
              <a:buFont typeface="Arial" charset="0"/>
              <a:buNone/>
            </a:pPr>
            <a:r>
              <a:rPr lang="da-DK" sz="2400" dirty="0" smtClean="0">
                <a:ea typeface="Calibri" pitchFamily="34" charset="0"/>
                <a:cs typeface="Arial" pitchFamily="34" charset="0"/>
              </a:rPr>
              <a:t>Funktionalistisk forskningstradition: Kulturen bestemmer (programmerer) menneskers adfærd. Nationalkulturen som en homogen størrelse.</a:t>
            </a:r>
          </a:p>
          <a:p>
            <a:pPr lvl="1">
              <a:buFont typeface="Arial" charset="0"/>
              <a:buNone/>
            </a:pPr>
            <a:r>
              <a:rPr lang="da-DK" sz="2400" dirty="0" smtClean="0">
                <a:ea typeface="Calibri" pitchFamily="34" charset="0"/>
                <a:cs typeface="Arial" pitchFamily="34" charset="0"/>
              </a:rPr>
              <a:t>Hermeneutiske forskningstradition: Mennesket fortolker kommunikationsprocessen og omverdenen individuelt. Kulturrelativistisk vinkel.</a:t>
            </a:r>
          </a:p>
          <a:p>
            <a:pPr>
              <a:buNone/>
            </a:pPr>
            <a:r>
              <a:rPr lang="da-DK" sz="2400" dirty="0">
                <a:ea typeface="Calibri" pitchFamily="34" charset="0"/>
                <a:cs typeface="Arial" pitchFamily="34" charset="0"/>
              </a:rPr>
              <a:t>Operationelle teorier: </a:t>
            </a:r>
          </a:p>
          <a:p>
            <a:pPr>
              <a:buNone/>
            </a:pPr>
            <a:r>
              <a:rPr lang="da-DK" sz="2400" dirty="0">
                <a:ea typeface="Calibri" pitchFamily="34" charset="0"/>
                <a:cs typeface="Arial" pitchFamily="34" charset="0"/>
              </a:rPr>
              <a:t>    Guides til turister, guides til forretningsfolk, </a:t>
            </a:r>
            <a:r>
              <a:rPr lang="da-DK" sz="2400" dirty="0" err="1">
                <a:ea typeface="Calibri" pitchFamily="34" charset="0"/>
                <a:cs typeface="Arial" pitchFamily="34" charset="0"/>
              </a:rPr>
              <a:t>Do’s</a:t>
            </a:r>
            <a:r>
              <a:rPr lang="da-DK" sz="2400" dirty="0">
                <a:ea typeface="Calibri" pitchFamily="34" charset="0"/>
                <a:cs typeface="Arial" pitchFamily="34" charset="0"/>
              </a:rPr>
              <a:t> and </a:t>
            </a:r>
            <a:r>
              <a:rPr lang="da-DK" sz="2400" dirty="0" err="1">
                <a:ea typeface="Calibri" pitchFamily="34" charset="0"/>
                <a:cs typeface="Arial" pitchFamily="34" charset="0"/>
              </a:rPr>
              <a:t>Taboo’s</a:t>
            </a:r>
            <a:r>
              <a:rPr lang="da-DK" sz="2400" dirty="0">
                <a:ea typeface="Calibri" pitchFamily="34" charset="0"/>
                <a:cs typeface="Arial" pitchFamily="34" charset="0"/>
              </a:rPr>
              <a:t>, </a:t>
            </a:r>
            <a:r>
              <a:rPr lang="da-DK" sz="2400" dirty="0" err="1">
                <a:ea typeface="Calibri" pitchFamily="34" charset="0"/>
                <a:cs typeface="Arial" pitchFamily="34" charset="0"/>
              </a:rPr>
              <a:t>Gestelands</a:t>
            </a:r>
            <a:r>
              <a:rPr lang="da-DK" sz="2400" dirty="0">
                <a:ea typeface="Calibri" pitchFamily="34" charset="0"/>
                <a:cs typeface="Arial" pitchFamily="34" charset="0"/>
              </a:rPr>
              <a:t> ’Cross-</a:t>
            </a:r>
            <a:r>
              <a:rPr lang="da-DK" sz="2400" dirty="0" err="1">
                <a:ea typeface="Calibri" pitchFamily="34" charset="0"/>
                <a:cs typeface="Arial" pitchFamily="34" charset="0"/>
              </a:rPr>
              <a:t>cultural</a:t>
            </a:r>
            <a:r>
              <a:rPr lang="da-DK" sz="2400" dirty="0">
                <a:ea typeface="Calibri" pitchFamily="34" charset="0"/>
                <a:cs typeface="Arial" pitchFamily="34" charset="0"/>
              </a:rPr>
              <a:t> Business </a:t>
            </a:r>
            <a:r>
              <a:rPr lang="da-DK" sz="2400" dirty="0" err="1">
                <a:ea typeface="Calibri" pitchFamily="34" charset="0"/>
                <a:cs typeface="Arial" pitchFamily="34" charset="0"/>
              </a:rPr>
              <a:t>Behavior</a:t>
            </a:r>
            <a:r>
              <a:rPr lang="da-DK" sz="2400" dirty="0">
                <a:ea typeface="Calibri" pitchFamily="34" charset="0"/>
                <a:cs typeface="Arial" pitchFamily="34" charset="0"/>
              </a:rPr>
              <a:t>’, </a:t>
            </a:r>
            <a:r>
              <a:rPr lang="da-DK" sz="2400" dirty="0" err="1">
                <a:ea typeface="Calibri" pitchFamily="34" charset="0"/>
                <a:cs typeface="Arial" pitchFamily="34" charset="0"/>
              </a:rPr>
              <a:t>Undenrigsministeriets</a:t>
            </a:r>
            <a:r>
              <a:rPr lang="da-DK" sz="2400" dirty="0">
                <a:ea typeface="Calibri" pitchFamily="34" charset="0"/>
                <a:cs typeface="Arial" pitchFamily="34" charset="0"/>
              </a:rPr>
              <a:t> lande- og markedsprofiler og lignende</a:t>
            </a:r>
            <a:r>
              <a:rPr lang="da-DK" sz="2400" dirty="0" smtClean="0">
                <a:ea typeface="Calibri" pitchFamily="34" charset="0"/>
                <a:cs typeface="Arial" pitchFamily="34" charset="0"/>
              </a:rPr>
              <a:t>.</a:t>
            </a:r>
          </a:p>
          <a:p>
            <a:pPr lvl="1">
              <a:buFont typeface="Arial" charset="0"/>
              <a:buNone/>
            </a:pPr>
            <a:endParaRPr lang="da-DK" sz="2400" dirty="0" smtClean="0">
              <a:latin typeface="Arial" pitchFamily="34" charset="0"/>
              <a:ea typeface="Calibri" pitchFamily="34" charset="0"/>
              <a:cs typeface="Arial" pitchFamily="34" charset="0"/>
            </a:endParaRPr>
          </a:p>
        </p:txBody>
      </p:sp>
      <p:sp>
        <p:nvSpPr>
          <p:cNvPr id="4" name="Pladsholder til dato 3"/>
          <p:cNvSpPr>
            <a:spLocks noGrp="1"/>
          </p:cNvSpPr>
          <p:nvPr>
            <p:ph type="dt" sz="quarter" idx="10"/>
          </p:nvPr>
        </p:nvSpPr>
        <p:spPr/>
        <p:txBody>
          <a:bodyPr/>
          <a:lstStyle/>
          <a:p>
            <a:pPr>
              <a:defRPr/>
            </a:pPr>
            <a:fld id="{309955F1-3DC8-49DB-9E4E-089148E62174}"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dirty="0"/>
          </a:p>
        </p:txBody>
      </p:sp>
      <p:sp>
        <p:nvSpPr>
          <p:cNvPr id="6" name="Pladsholder til diasnummer 5"/>
          <p:cNvSpPr>
            <a:spLocks noGrp="1"/>
          </p:cNvSpPr>
          <p:nvPr>
            <p:ph type="sldNum" sz="quarter" idx="12"/>
          </p:nvPr>
        </p:nvSpPr>
        <p:spPr/>
        <p:txBody>
          <a:bodyPr/>
          <a:lstStyle/>
          <a:p>
            <a:pPr>
              <a:defRPr/>
            </a:pPr>
            <a:fld id="{51D0A9A8-F80A-4687-B12A-C8D1810A9E2A}" type="slidenum">
              <a:rPr lang="en-US"/>
              <a:pPr>
                <a:defRPr/>
              </a:pPr>
              <a:t>25</a:t>
            </a:fld>
            <a:endParaRPr lang="en-US" dirty="0"/>
          </a:p>
        </p:txBody>
      </p:sp>
      <p:sp>
        <p:nvSpPr>
          <p:cNvPr id="8" name="Tekstboks 7"/>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solidFill>
                  <a:srgbClr val="FF0000"/>
                </a:solidFill>
                <a:latin typeface="+mn-lt"/>
              </a:rPr>
              <a:t>Kommunikation </a:t>
            </a:r>
            <a:r>
              <a:rPr lang="da-DK" dirty="0">
                <a:solidFill>
                  <a:srgbClr val="FF0000"/>
                </a:solidFill>
                <a:latin typeface="+mn-lt"/>
              </a:rPr>
              <a:t>mellem </a:t>
            </a:r>
            <a:r>
              <a:rPr lang="da-DK" dirty="0" smtClean="0">
                <a:solidFill>
                  <a:srgbClr val="FF0000"/>
                </a:solidFill>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12456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051720" y="324869"/>
            <a:ext cx="6635080" cy="5840435"/>
          </a:xfrm>
        </p:spPr>
        <p:txBody>
          <a:bodyPr/>
          <a:lstStyle/>
          <a:p>
            <a:pPr>
              <a:buFont typeface="Arial" charset="0"/>
              <a:buNone/>
            </a:pPr>
            <a:r>
              <a:rPr lang="da-DK" sz="2800" dirty="0" smtClean="0">
                <a:ea typeface="Calibri" pitchFamily="34" charset="0"/>
                <a:cs typeface="Times New Roman" pitchFamily="18" charset="0"/>
              </a:rPr>
              <a:t>Hvad er forskellen mellem ritualer og traditioner?</a:t>
            </a:r>
          </a:p>
          <a:p>
            <a:pPr lvl="1">
              <a:buFont typeface="Arial" charset="0"/>
              <a:buNone/>
            </a:pPr>
            <a:r>
              <a:rPr lang="da-DK" dirty="0" smtClean="0">
                <a:ea typeface="Calibri" pitchFamily="34" charset="0"/>
                <a:cs typeface="Times New Roman" pitchFamily="18" charset="0"/>
              </a:rPr>
              <a:t>Ritualer: Symbolske adfærdsformer der skaber sociale netværk: hilsen, høflighed, etikette (skål, tak for mad), m.m.</a:t>
            </a:r>
          </a:p>
          <a:p>
            <a:pPr lvl="1">
              <a:buFont typeface="Arial" charset="0"/>
              <a:buNone/>
            </a:pPr>
            <a:r>
              <a:rPr lang="da-DK" dirty="0" smtClean="0">
                <a:ea typeface="Calibri" pitchFamily="34" charset="0"/>
                <a:cs typeface="Times New Roman" pitchFamily="18" charset="0"/>
              </a:rPr>
              <a:t>Traditioner: Tilbagevendende kulturelle skuespil der er rodfæstede i historien: </a:t>
            </a:r>
            <a:r>
              <a:rPr lang="da-DK" i="1" dirty="0" smtClean="0">
                <a:ea typeface="Calibri" pitchFamily="34" charset="0"/>
                <a:cs typeface="Times New Roman" pitchFamily="18" charset="0"/>
              </a:rPr>
              <a:t>religiøse og nationale højtider</a:t>
            </a:r>
            <a:r>
              <a:rPr lang="da-DK" dirty="0" smtClean="0">
                <a:ea typeface="Calibri" pitchFamily="34" charset="0"/>
                <a:cs typeface="Times New Roman" pitchFamily="18" charset="0"/>
              </a:rPr>
              <a:t>, ’sådan har vi altid gjort’</a:t>
            </a:r>
          </a:p>
          <a:p>
            <a:pPr>
              <a:buFont typeface="Arial" charset="0"/>
              <a:buNone/>
            </a:pPr>
            <a:r>
              <a:rPr lang="da-DK" sz="2800" dirty="0" smtClean="0">
                <a:ea typeface="Calibri" pitchFamily="34" charset="0"/>
                <a:cs typeface="Times New Roman" pitchFamily="18" charset="0"/>
              </a:rPr>
              <a:t>Værdier. Forklar forskellen mellem ’det ønskværdige’ og ’det man ønsker’.</a:t>
            </a:r>
          </a:p>
          <a:p>
            <a:pPr lvl="1">
              <a:buFont typeface="Arial" charset="0"/>
              <a:buNone/>
            </a:pPr>
            <a:r>
              <a:rPr lang="da-DK" dirty="0" smtClean="0">
                <a:ea typeface="Calibri" pitchFamily="34" charset="0"/>
                <a:cs typeface="Times New Roman" pitchFamily="18" charset="0"/>
              </a:rPr>
              <a:t>Absolutte og relative normer: Skat, sort arbejde, dødsstraf.</a:t>
            </a:r>
          </a:p>
          <a:p>
            <a:pPr>
              <a:buFont typeface="Arial" charset="0"/>
              <a:buNone/>
            </a:pPr>
            <a:endParaRPr lang="da-DK" sz="2400" dirty="0" smtClean="0">
              <a:ea typeface="Calibri" pitchFamily="34" charset="0"/>
              <a:cs typeface="Times New Roman" pitchFamily="18" charset="0"/>
            </a:endParaRPr>
          </a:p>
          <a:p>
            <a:pPr>
              <a:buFont typeface="Arial" charset="0"/>
              <a:buNone/>
            </a:pPr>
            <a:endParaRPr lang="en-US" sz="2400" dirty="0" smtClean="0">
              <a:ea typeface="Calibri" pitchFamily="34" charset="0"/>
              <a:cs typeface="Times New Roman" pitchFamily="18" charset="0"/>
            </a:endParaRPr>
          </a:p>
          <a:p>
            <a:endParaRPr lang="en-US" dirty="0" smtClean="0"/>
          </a:p>
        </p:txBody>
      </p:sp>
      <p:sp>
        <p:nvSpPr>
          <p:cNvPr id="4" name="Pladsholder til dato 3"/>
          <p:cNvSpPr>
            <a:spLocks noGrp="1"/>
          </p:cNvSpPr>
          <p:nvPr>
            <p:ph type="dt" sz="quarter" idx="10"/>
          </p:nvPr>
        </p:nvSpPr>
        <p:spPr/>
        <p:txBody>
          <a:bodyPr/>
          <a:lstStyle/>
          <a:p>
            <a:pPr>
              <a:defRPr/>
            </a:pPr>
            <a:fld id="{89627B98-7BEF-42EE-9B29-47EE12DBE969}"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dirty="0"/>
          </a:p>
        </p:txBody>
      </p:sp>
      <p:sp>
        <p:nvSpPr>
          <p:cNvPr id="6" name="Pladsholder til diasnummer 5"/>
          <p:cNvSpPr>
            <a:spLocks noGrp="1"/>
          </p:cNvSpPr>
          <p:nvPr>
            <p:ph type="sldNum" sz="quarter" idx="12"/>
          </p:nvPr>
        </p:nvSpPr>
        <p:spPr/>
        <p:txBody>
          <a:bodyPr/>
          <a:lstStyle/>
          <a:p>
            <a:pPr>
              <a:defRPr/>
            </a:pPr>
            <a:fld id="{6BCD985D-DA42-4E5A-B244-AE1B12E03A89}" type="slidenum">
              <a:rPr lang="en-US"/>
              <a:pPr>
                <a:defRPr/>
              </a:pPr>
              <a:t>26</a:t>
            </a:fld>
            <a:endParaRPr lang="en-US"/>
          </a:p>
        </p:txBody>
      </p:sp>
      <p:sp>
        <p:nvSpPr>
          <p:cNvPr id="8" name="Tekstboks 7"/>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solidFill>
                  <a:srgbClr val="FF0000"/>
                </a:solidFill>
                <a:latin typeface="+mn-lt"/>
              </a:rPr>
              <a:t>Kommunikation </a:t>
            </a:r>
            <a:r>
              <a:rPr lang="da-DK" dirty="0">
                <a:solidFill>
                  <a:srgbClr val="FF0000"/>
                </a:solidFill>
                <a:latin typeface="+mn-lt"/>
              </a:rPr>
              <a:t>mellem </a:t>
            </a:r>
            <a:r>
              <a:rPr lang="da-DK" dirty="0" smtClean="0">
                <a:solidFill>
                  <a:srgbClr val="FF0000"/>
                </a:solidFill>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051720" y="240534"/>
            <a:ext cx="6806560" cy="6500834"/>
          </a:xfrm>
        </p:spPr>
        <p:txBody>
          <a:bodyPr/>
          <a:lstStyle/>
          <a:p>
            <a:pPr>
              <a:buNone/>
            </a:pPr>
            <a:r>
              <a:rPr lang="da-DK" sz="2800" dirty="0">
                <a:ea typeface="Calibri" pitchFamily="34" charset="0"/>
                <a:cs typeface="Times New Roman" pitchFamily="18" charset="0"/>
              </a:rPr>
              <a:t>Kommentér tekstens definitioner af myter, stereotyper,  fordomme og ideologi.</a:t>
            </a:r>
          </a:p>
          <a:p>
            <a:pPr lvl="1">
              <a:buFont typeface="Arial" charset="0"/>
              <a:buNone/>
            </a:pPr>
            <a:r>
              <a:rPr lang="da-DK" dirty="0" smtClean="0">
                <a:ea typeface="Calibri" pitchFamily="34" charset="0"/>
                <a:cs typeface="Times New Roman" pitchFamily="18" charset="0"/>
              </a:rPr>
              <a:t>Myter: ”En fortælling som er en naturlig om ikke nødvendigvis sand del af virkeligheden”.</a:t>
            </a:r>
          </a:p>
          <a:p>
            <a:pPr>
              <a:buFont typeface="Arial" charset="0"/>
              <a:buNone/>
            </a:pPr>
            <a:endParaRPr lang="da-DK" sz="2400" dirty="0" smtClean="0">
              <a:ea typeface="Calibri" pitchFamily="34" charset="0"/>
              <a:cs typeface="Calibri" pitchFamily="34" charset="0"/>
            </a:endParaRPr>
          </a:p>
          <a:p>
            <a:pPr>
              <a:buFont typeface="Arial" charset="0"/>
              <a:buNone/>
            </a:pPr>
            <a:endParaRPr lang="da-DK" sz="2000" dirty="0" smtClean="0">
              <a:ea typeface="Calibri" pitchFamily="34" charset="0"/>
              <a:cs typeface="Calibri" pitchFamily="34" charset="0"/>
            </a:endParaRPr>
          </a:p>
          <a:p>
            <a:pPr>
              <a:buFont typeface="Arial" charset="0"/>
              <a:buNone/>
            </a:pPr>
            <a:endParaRPr lang="da-DK" sz="2400" dirty="0" smtClean="0">
              <a:ea typeface="Calibri" pitchFamily="34" charset="0"/>
              <a:cs typeface="Calibri" pitchFamily="34" charset="0"/>
            </a:endParaRPr>
          </a:p>
          <a:p>
            <a:pPr>
              <a:buFont typeface="Arial" charset="0"/>
              <a:buNone/>
            </a:pPr>
            <a:endParaRPr lang="en-US" sz="2400" dirty="0" smtClean="0">
              <a:ea typeface="Calibri" pitchFamily="34" charset="0"/>
              <a:cs typeface="Calibri" pitchFamily="34" charset="0"/>
            </a:endParaRPr>
          </a:p>
          <a:p>
            <a:endParaRPr lang="en-US" dirty="0" smtClean="0"/>
          </a:p>
        </p:txBody>
      </p:sp>
      <p:sp>
        <p:nvSpPr>
          <p:cNvPr id="4" name="Pladsholder til dato 3"/>
          <p:cNvSpPr>
            <a:spLocks noGrp="1"/>
          </p:cNvSpPr>
          <p:nvPr>
            <p:ph type="dt" sz="quarter" idx="10"/>
          </p:nvPr>
        </p:nvSpPr>
        <p:spPr/>
        <p:txBody>
          <a:bodyPr/>
          <a:lstStyle/>
          <a:p>
            <a:pPr>
              <a:defRPr/>
            </a:pPr>
            <a:fld id="{D39F3341-A440-4EB9-93A2-9FF3A202D112}"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dirty="0"/>
          </a:p>
        </p:txBody>
      </p:sp>
      <p:sp>
        <p:nvSpPr>
          <p:cNvPr id="6" name="Pladsholder til diasnummer 5"/>
          <p:cNvSpPr>
            <a:spLocks noGrp="1"/>
          </p:cNvSpPr>
          <p:nvPr>
            <p:ph type="sldNum" sz="quarter" idx="12"/>
          </p:nvPr>
        </p:nvSpPr>
        <p:spPr/>
        <p:txBody>
          <a:bodyPr/>
          <a:lstStyle/>
          <a:p>
            <a:pPr>
              <a:defRPr/>
            </a:pPr>
            <a:fld id="{70C31668-D5B4-47BC-A663-7C333A385F4A}" type="slidenum">
              <a:rPr lang="en-US"/>
              <a:pPr>
                <a:defRPr/>
              </a:pPr>
              <a:t>27</a:t>
            </a:fld>
            <a:endParaRPr lang="en-US" dirty="0"/>
          </a:p>
        </p:txBody>
      </p:sp>
      <p:sp>
        <p:nvSpPr>
          <p:cNvPr id="8" name="Tekstboks 7"/>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solidFill>
                  <a:srgbClr val="FF0000"/>
                </a:solidFill>
                <a:latin typeface="+mn-lt"/>
              </a:rPr>
              <a:t>Kommunikation </a:t>
            </a:r>
            <a:r>
              <a:rPr lang="da-DK" dirty="0">
                <a:solidFill>
                  <a:srgbClr val="FF0000"/>
                </a:solidFill>
                <a:latin typeface="+mn-lt"/>
              </a:rPr>
              <a:t>mellem </a:t>
            </a:r>
            <a:r>
              <a:rPr lang="da-DK" dirty="0" smtClean="0">
                <a:solidFill>
                  <a:srgbClr val="FF0000"/>
                </a:solidFill>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265412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sz="half" idx="1"/>
          </p:nvPr>
        </p:nvSpPr>
        <p:spPr>
          <a:xfrm>
            <a:off x="533400" y="404813"/>
            <a:ext cx="8075613" cy="2692400"/>
          </a:xfrm>
        </p:spPr>
        <p:txBody>
          <a:bodyPr/>
          <a:lstStyle/>
          <a:p>
            <a:pPr marL="457200" indent="-457200">
              <a:lnSpc>
                <a:spcPct val="90000"/>
              </a:lnSpc>
              <a:buNone/>
            </a:pPr>
            <a:r>
              <a:rPr lang="en-US" sz="2000" b="1" dirty="0" smtClean="0"/>
              <a:t>In hoc </a:t>
            </a:r>
            <a:r>
              <a:rPr lang="en-US" sz="2000" b="1" dirty="0" err="1" smtClean="0"/>
              <a:t>signo</a:t>
            </a:r>
            <a:r>
              <a:rPr lang="en-US" sz="2000" b="1" dirty="0" smtClean="0"/>
              <a:t> </a:t>
            </a:r>
            <a:r>
              <a:rPr lang="en-US" sz="2000" b="1" dirty="0" err="1" smtClean="0"/>
              <a:t>vinces</a:t>
            </a:r>
            <a:r>
              <a:rPr lang="en-US" sz="2000" dirty="0" smtClean="0"/>
              <a:t>. Latin for </a:t>
            </a:r>
            <a:r>
              <a:rPr lang="en-US" sz="2000" i="1" dirty="0" smtClean="0"/>
              <a:t>“</a:t>
            </a:r>
            <a:r>
              <a:rPr lang="en-US" sz="2000" i="1" dirty="0" err="1" smtClean="0"/>
              <a:t>Ved</a:t>
            </a:r>
            <a:r>
              <a:rPr lang="en-US" sz="2000" i="1" dirty="0" smtClean="0"/>
              <a:t> </a:t>
            </a:r>
            <a:r>
              <a:rPr lang="en-US" sz="2000" i="1" dirty="0" err="1" smtClean="0"/>
              <a:t>dette</a:t>
            </a:r>
            <a:r>
              <a:rPr lang="en-US" sz="2000" i="1" dirty="0" smtClean="0"/>
              <a:t> </a:t>
            </a:r>
            <a:r>
              <a:rPr lang="en-US" sz="2000" i="1" dirty="0" err="1" smtClean="0"/>
              <a:t>tegn</a:t>
            </a:r>
            <a:r>
              <a:rPr lang="en-US" sz="2000" i="1" dirty="0" smtClean="0"/>
              <a:t>, </a:t>
            </a:r>
            <a:r>
              <a:rPr lang="en-US" sz="2000" i="1" dirty="0" err="1" smtClean="0"/>
              <a:t>sejr</a:t>
            </a:r>
            <a:r>
              <a:rPr lang="en-US" sz="2000" i="1" dirty="0" smtClean="0"/>
              <a:t>”</a:t>
            </a:r>
            <a:r>
              <a:rPr lang="en-US" sz="2000" dirty="0" smtClean="0"/>
              <a:t>. </a:t>
            </a:r>
            <a:r>
              <a:rPr lang="en-US" sz="2000" dirty="0" err="1" smtClean="0"/>
              <a:t>Efter</a:t>
            </a:r>
            <a:r>
              <a:rPr lang="en-US" sz="2000" dirty="0" smtClean="0"/>
              <a:t> </a:t>
            </a:r>
            <a:r>
              <a:rPr lang="en-US" sz="2000" dirty="0" smtClean="0">
                <a:hlinkClick r:id="rId2" tooltip="Konstantin den Store"/>
              </a:rPr>
              <a:t>Konstantin den Store</a:t>
            </a:r>
            <a:r>
              <a:rPr lang="en-US" sz="2000" dirty="0" smtClean="0"/>
              <a:t> </a:t>
            </a:r>
            <a:r>
              <a:rPr lang="en-US" sz="2000" dirty="0" err="1" smtClean="0"/>
              <a:t>i</a:t>
            </a:r>
            <a:r>
              <a:rPr lang="en-US" sz="2000" dirty="0" smtClean="0"/>
              <a:t> </a:t>
            </a:r>
            <a:r>
              <a:rPr lang="en-US" sz="2000" dirty="0" err="1" smtClean="0"/>
              <a:t>år</a:t>
            </a:r>
            <a:r>
              <a:rPr lang="en-US" sz="2000" dirty="0" smtClean="0"/>
              <a:t> </a:t>
            </a:r>
            <a:r>
              <a:rPr lang="en-US" sz="2000" dirty="0" smtClean="0">
                <a:hlinkClick r:id="rId3" tooltip="312"/>
              </a:rPr>
              <a:t>312</a:t>
            </a:r>
            <a:r>
              <a:rPr lang="en-US" sz="2000" dirty="0" smtClean="0"/>
              <a:t> </a:t>
            </a:r>
            <a:r>
              <a:rPr lang="en-US" sz="2000" dirty="0" err="1" smtClean="0"/>
              <a:t>havde</a:t>
            </a:r>
            <a:r>
              <a:rPr lang="en-US" sz="2000" dirty="0" smtClean="0"/>
              <a:t> haft en </a:t>
            </a:r>
            <a:r>
              <a:rPr lang="en-US" sz="2000" dirty="0" err="1" smtClean="0"/>
              <a:t>åbenbaring</a:t>
            </a:r>
            <a:r>
              <a:rPr lang="en-US" sz="2000" dirty="0" smtClean="0"/>
              <a:t> </a:t>
            </a:r>
            <a:r>
              <a:rPr lang="en-US" sz="2000" dirty="0" err="1" smtClean="0"/>
              <a:t>om</a:t>
            </a:r>
            <a:r>
              <a:rPr lang="en-US" sz="2000" dirty="0" smtClean="0"/>
              <a:t> et </a:t>
            </a:r>
            <a:r>
              <a:rPr lang="en-US" sz="2000" dirty="0" err="1" smtClean="0"/>
              <a:t>kors</a:t>
            </a:r>
            <a:r>
              <a:rPr lang="en-US" sz="2000" dirty="0" smtClean="0"/>
              <a:t> </a:t>
            </a:r>
            <a:r>
              <a:rPr lang="en-US" sz="2000" dirty="0" err="1" smtClean="0"/>
              <a:t>på</a:t>
            </a:r>
            <a:r>
              <a:rPr lang="en-US" sz="2000" dirty="0" smtClean="0"/>
              <a:t> </a:t>
            </a:r>
            <a:r>
              <a:rPr lang="en-US" sz="2000" dirty="0" err="1" smtClean="0"/>
              <a:t>himlen</a:t>
            </a:r>
            <a:r>
              <a:rPr lang="en-US" sz="2000" dirty="0" smtClean="0"/>
              <a:t> </a:t>
            </a:r>
            <a:r>
              <a:rPr lang="en-US" sz="2000" dirty="0" err="1" smtClean="0"/>
              <a:t>før</a:t>
            </a:r>
            <a:r>
              <a:rPr lang="en-US" sz="2000" dirty="0" smtClean="0"/>
              <a:t> </a:t>
            </a:r>
            <a:r>
              <a:rPr lang="en-US" sz="2000" dirty="0" err="1" smtClean="0"/>
              <a:t>det</a:t>
            </a:r>
            <a:r>
              <a:rPr lang="en-US" sz="2000" dirty="0" smtClean="0"/>
              <a:t> </a:t>
            </a:r>
            <a:r>
              <a:rPr lang="en-US" sz="2000" dirty="0" err="1" smtClean="0"/>
              <a:t>endelige</a:t>
            </a:r>
            <a:r>
              <a:rPr lang="en-US" sz="2000" dirty="0" smtClean="0"/>
              <a:t> slag </a:t>
            </a:r>
            <a:r>
              <a:rPr lang="en-US" sz="2000" dirty="0" err="1" smtClean="0"/>
              <a:t>uden</a:t>
            </a:r>
            <a:r>
              <a:rPr lang="en-US" sz="2000" dirty="0" smtClean="0"/>
              <a:t> for Rom mod den </a:t>
            </a:r>
            <a:r>
              <a:rPr lang="en-US" sz="2000" dirty="0" err="1" smtClean="0"/>
              <a:t>vestromerske</a:t>
            </a:r>
            <a:r>
              <a:rPr lang="en-US" sz="2000" dirty="0" smtClean="0"/>
              <a:t> </a:t>
            </a:r>
            <a:r>
              <a:rPr lang="en-US" sz="2000" dirty="0" err="1" smtClean="0"/>
              <a:t>kejser</a:t>
            </a:r>
            <a:r>
              <a:rPr lang="en-US" sz="2000" dirty="0" smtClean="0"/>
              <a:t> </a:t>
            </a:r>
            <a:r>
              <a:rPr lang="en-US" sz="2000" dirty="0" err="1" smtClean="0">
                <a:hlinkClick r:id="rId4" tooltip="Maxentius"/>
              </a:rPr>
              <a:t>Maxentius</a:t>
            </a:r>
            <a:r>
              <a:rPr lang="en-US" sz="2000" dirty="0" smtClean="0"/>
              <a:t>, tog Konstantin </a:t>
            </a:r>
            <a:r>
              <a:rPr lang="en-US" sz="2000" dirty="0" err="1" smtClean="0"/>
              <a:t>kristendommen</a:t>
            </a:r>
            <a:r>
              <a:rPr lang="en-US" sz="2000" dirty="0" smtClean="0"/>
              <a:t> </a:t>
            </a:r>
            <a:r>
              <a:rPr lang="en-US" sz="2000" dirty="0" err="1" smtClean="0"/>
              <a:t>som</a:t>
            </a:r>
            <a:r>
              <a:rPr lang="en-US" sz="2000" dirty="0" smtClean="0"/>
              <a:t> sin </a:t>
            </a:r>
            <a:r>
              <a:rPr lang="en-US" sz="2000" dirty="0" err="1" smtClean="0"/>
              <a:t>og</a:t>
            </a:r>
            <a:r>
              <a:rPr lang="en-US" sz="2000" dirty="0" smtClean="0"/>
              <a:t> </a:t>
            </a:r>
            <a:r>
              <a:rPr lang="en-US" sz="2000" dirty="0" err="1" smtClean="0"/>
              <a:t>førte</a:t>
            </a:r>
            <a:r>
              <a:rPr lang="en-US" sz="2000" dirty="0" smtClean="0"/>
              <a:t> sine </a:t>
            </a:r>
            <a:r>
              <a:rPr lang="en-US" sz="2000" dirty="0" err="1" smtClean="0"/>
              <a:t>hære</a:t>
            </a:r>
            <a:r>
              <a:rPr lang="en-US" sz="2000" dirty="0" smtClean="0"/>
              <a:t> </a:t>
            </a:r>
            <a:r>
              <a:rPr lang="en-US" sz="2000" dirty="0" err="1" smtClean="0"/>
              <a:t>i</a:t>
            </a:r>
            <a:r>
              <a:rPr lang="en-US" sz="2000" dirty="0" smtClean="0"/>
              <a:t> </a:t>
            </a:r>
            <a:r>
              <a:rPr lang="en-US" sz="2000" dirty="0" err="1" smtClean="0"/>
              <a:t>felten</a:t>
            </a:r>
            <a:r>
              <a:rPr lang="en-US" sz="2000" dirty="0" smtClean="0"/>
              <a:t> under </a:t>
            </a:r>
            <a:r>
              <a:rPr lang="en-US" sz="2000" dirty="0" err="1" smtClean="0"/>
              <a:t>korsets</a:t>
            </a:r>
            <a:r>
              <a:rPr lang="en-US" sz="2000" dirty="0" smtClean="0"/>
              <a:t> </a:t>
            </a:r>
            <a:r>
              <a:rPr lang="en-US" sz="2000" dirty="0" err="1" smtClean="0"/>
              <a:t>tegn</a:t>
            </a:r>
            <a:r>
              <a:rPr lang="en-US" sz="2000" dirty="0" smtClean="0"/>
              <a:t> </a:t>
            </a:r>
            <a:r>
              <a:rPr lang="en-US" sz="2000" dirty="0" err="1" smtClean="0"/>
              <a:t>og</a:t>
            </a:r>
            <a:r>
              <a:rPr lang="en-US" sz="2000" dirty="0" smtClean="0"/>
              <a:t> med </a:t>
            </a:r>
            <a:r>
              <a:rPr lang="en-US" sz="2000" dirty="0" err="1" smtClean="0"/>
              <a:t>dette</a:t>
            </a:r>
            <a:r>
              <a:rPr lang="en-US" sz="2000" dirty="0" smtClean="0"/>
              <a:t> motto. </a:t>
            </a:r>
            <a:r>
              <a:rPr lang="en-US" sz="2000" dirty="0" err="1" smtClean="0"/>
              <a:t>Og</a:t>
            </a:r>
            <a:r>
              <a:rPr lang="en-US" sz="2000" dirty="0" smtClean="0"/>
              <a:t> </a:t>
            </a:r>
            <a:r>
              <a:rPr lang="en-US" sz="2000" dirty="0" err="1" smtClean="0"/>
              <a:t>sejrede</a:t>
            </a:r>
            <a:r>
              <a:rPr lang="en-US" sz="2000" dirty="0" smtClean="0"/>
              <a:t> </a:t>
            </a:r>
            <a:r>
              <a:rPr lang="en-US" sz="2000" dirty="0" err="1" smtClean="0"/>
              <a:t>trods</a:t>
            </a:r>
            <a:r>
              <a:rPr lang="en-US" sz="2000" dirty="0" smtClean="0"/>
              <a:t> </a:t>
            </a:r>
            <a:r>
              <a:rPr lang="en-US" sz="2000" dirty="0" err="1" smtClean="0"/>
              <a:t>stærk</a:t>
            </a:r>
            <a:r>
              <a:rPr lang="en-US" sz="2000" dirty="0" smtClean="0"/>
              <a:t> </a:t>
            </a:r>
            <a:r>
              <a:rPr lang="en-US" sz="2000" dirty="0" err="1" smtClean="0"/>
              <a:t>undertalligt</a:t>
            </a:r>
            <a:r>
              <a:rPr lang="en-US" sz="2000" dirty="0" smtClean="0"/>
              <a:t> </a:t>
            </a:r>
            <a:r>
              <a:rPr lang="en-US" sz="2000" dirty="0" err="1" smtClean="0"/>
              <a:t>hær</a:t>
            </a:r>
            <a:r>
              <a:rPr lang="en-US" sz="2000" dirty="0" smtClean="0"/>
              <a:t>. </a:t>
            </a:r>
            <a:r>
              <a:rPr lang="en-US" sz="2000" i="1" dirty="0" err="1" smtClean="0"/>
              <a:t>Fra</a:t>
            </a:r>
            <a:r>
              <a:rPr lang="en-US" sz="2000" i="1" dirty="0" smtClean="0"/>
              <a:t> Wikipedia</a:t>
            </a:r>
          </a:p>
          <a:p>
            <a:pPr marL="457200" indent="-457200" eaLnBrk="1" hangingPunct="1">
              <a:lnSpc>
                <a:spcPct val="90000"/>
              </a:lnSpc>
              <a:buFontTx/>
              <a:buNone/>
            </a:pPr>
            <a:endParaRPr lang="en-US" sz="2000" dirty="0" smtClean="0"/>
          </a:p>
        </p:txBody>
      </p:sp>
      <p:sp>
        <p:nvSpPr>
          <p:cNvPr id="4" name="Pladsholder til dato 3"/>
          <p:cNvSpPr>
            <a:spLocks noGrp="1"/>
          </p:cNvSpPr>
          <p:nvPr>
            <p:ph type="dt" sz="half" idx="10"/>
          </p:nvPr>
        </p:nvSpPr>
        <p:spPr/>
        <p:txBody>
          <a:bodyPr/>
          <a:lstStyle/>
          <a:p>
            <a:fld id="{9AEE3300-D5C3-428B-A653-BC97BF4E9D84}" type="datetime1">
              <a:rPr lang="da-DK" smtClean="0"/>
              <a:t>18-09-2018</a:t>
            </a:fld>
            <a:endParaRPr lang="en-US"/>
          </a:p>
        </p:txBody>
      </p:sp>
      <p:sp>
        <p:nvSpPr>
          <p:cNvPr id="5" name="Pladsholder til diasnummer 4"/>
          <p:cNvSpPr>
            <a:spLocks noGrp="1"/>
          </p:cNvSpPr>
          <p:nvPr>
            <p:ph type="sldNum" sz="quarter" idx="12"/>
          </p:nvPr>
        </p:nvSpPr>
        <p:spPr/>
        <p:txBody>
          <a:bodyPr/>
          <a:lstStyle/>
          <a:p>
            <a:fld id="{0DCB4576-E397-4B84-85BA-3D46819675BA}" type="slidenum">
              <a:rPr lang="en-US" smtClean="0"/>
              <a:pPr/>
              <a:t>28</a:t>
            </a:fld>
            <a:endParaRPr lang="en-US"/>
          </a:p>
        </p:txBody>
      </p:sp>
      <p:sp>
        <p:nvSpPr>
          <p:cNvPr id="6" name="Pladsholder til sidefod 5"/>
          <p:cNvSpPr>
            <a:spLocks noGrp="1"/>
          </p:cNvSpPr>
          <p:nvPr>
            <p:ph type="ftr" sz="quarter" idx="11"/>
          </p:nvPr>
        </p:nvSpPr>
        <p:spPr/>
        <p:txBody>
          <a:bodyPr/>
          <a:lstStyle/>
          <a:p>
            <a:r>
              <a:rPr lang="nn-NO" smtClean="0"/>
              <a:t>ikek 3 Interkulturel kompetence identitet og livsstil </a:t>
            </a:r>
            <a:endParaRPr lang="en-US"/>
          </a:p>
        </p:txBody>
      </p:sp>
      <p:pic>
        <p:nvPicPr>
          <p:cNvPr id="5123" name="Picture 3"/>
          <p:cNvPicPr>
            <a:picLocks noChangeAspect="1" noChangeArrowheads="1"/>
          </p:cNvPicPr>
          <p:nvPr/>
        </p:nvPicPr>
        <p:blipFill>
          <a:blip r:embed="rId5"/>
          <a:srcRect/>
          <a:stretch>
            <a:fillRect/>
          </a:stretch>
        </p:blipFill>
        <p:spPr bwMode="auto">
          <a:xfrm>
            <a:off x="0" y="2345676"/>
            <a:ext cx="5715008" cy="4512324"/>
          </a:xfrm>
          <a:prstGeom prst="rect">
            <a:avLst/>
          </a:prstGeom>
          <a:noFill/>
          <a:ln w="9525">
            <a:noFill/>
            <a:miter lim="800000"/>
            <a:headEnd/>
            <a:tailEnd/>
          </a:ln>
          <a:effectLst/>
        </p:spPr>
      </p:pic>
      <p:pic>
        <p:nvPicPr>
          <p:cNvPr id="5122" name="Picture 2"/>
          <p:cNvPicPr>
            <a:picLocks noChangeAspect="1" noChangeArrowheads="1"/>
          </p:cNvPicPr>
          <p:nvPr/>
        </p:nvPicPr>
        <p:blipFill>
          <a:blip r:embed="rId6"/>
          <a:srcRect/>
          <a:stretch>
            <a:fillRect/>
          </a:stretch>
        </p:blipFill>
        <p:spPr bwMode="auto">
          <a:xfrm>
            <a:off x="4500562" y="2330648"/>
            <a:ext cx="4643438" cy="45273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835696" y="376000"/>
            <a:ext cx="7488832" cy="5429264"/>
          </a:xfrm>
        </p:spPr>
        <p:txBody>
          <a:bodyPr/>
          <a:lstStyle/>
          <a:p>
            <a:pPr>
              <a:buFont typeface="Arial" charset="0"/>
              <a:buNone/>
            </a:pPr>
            <a:r>
              <a:rPr lang="da-DK" sz="2800" dirty="0" smtClean="0">
                <a:ea typeface="Calibri" pitchFamily="34" charset="0"/>
                <a:cs typeface="Times New Roman" pitchFamily="18" charset="0"/>
              </a:rPr>
              <a:t>Kommentér tekstens definitioner af myter, stereotyper,  fordomme og ideologi.</a:t>
            </a:r>
          </a:p>
          <a:p>
            <a:pPr lvl="1">
              <a:buFont typeface="Arial" charset="0"/>
              <a:buNone/>
            </a:pPr>
            <a:r>
              <a:rPr lang="da-DK" dirty="0" smtClean="0">
                <a:ea typeface="Calibri" pitchFamily="34" charset="0"/>
                <a:cs typeface="Times New Roman" pitchFamily="18" charset="0"/>
              </a:rPr>
              <a:t>Myter: ”En fortælling som er en naturlig om ikke nødvendigvis sand del af virkeligheden”.</a:t>
            </a:r>
          </a:p>
          <a:p>
            <a:pPr lvl="1">
              <a:buFont typeface="Arial" charset="0"/>
              <a:buNone/>
            </a:pPr>
            <a:r>
              <a:rPr lang="da-DK" dirty="0" smtClean="0">
                <a:ea typeface="Calibri" pitchFamily="34" charset="0"/>
                <a:cs typeface="Times New Roman" pitchFamily="18" charset="0"/>
              </a:rPr>
              <a:t>Stereotyper: ”(Emotionelt baserede og ) generaliserende udsagn, der udtrykker holdninger og forestillinger” om andre kulturer eller personer.</a:t>
            </a:r>
          </a:p>
          <a:p>
            <a:pPr lvl="1">
              <a:buFont typeface="Arial" charset="0"/>
              <a:buNone/>
            </a:pPr>
            <a:r>
              <a:rPr lang="da-DK" dirty="0" smtClean="0">
                <a:ea typeface="Calibri" pitchFamily="34" charset="0"/>
                <a:cs typeface="Times New Roman" pitchFamily="18" charset="0"/>
              </a:rPr>
              <a:t>Fordomme: En dom man fælder før man har analyseret det man bedømmer.</a:t>
            </a:r>
          </a:p>
          <a:p>
            <a:pPr lvl="1">
              <a:buFont typeface="Arial" charset="0"/>
              <a:buNone/>
            </a:pPr>
            <a:r>
              <a:rPr lang="da-DK" dirty="0" smtClean="0">
                <a:ea typeface="Calibri" pitchFamily="34" charset="0"/>
                <a:cs typeface="Times New Roman" pitchFamily="18" charset="0"/>
              </a:rPr>
              <a:t>Ideologi: ”En fortælling, der skal retfærdiggøre ens tale, tanker og handlinger og som er forankret i en fremtidssituation”.</a:t>
            </a:r>
          </a:p>
          <a:p>
            <a:pPr>
              <a:buFont typeface="Arial" charset="0"/>
              <a:buNone/>
            </a:pPr>
            <a:endParaRPr lang="da-DK" sz="2400" dirty="0" smtClean="0">
              <a:ea typeface="Calibri" pitchFamily="34" charset="0"/>
              <a:cs typeface="Calibri" pitchFamily="34" charset="0"/>
            </a:endParaRPr>
          </a:p>
          <a:p>
            <a:pPr>
              <a:buFont typeface="Arial" charset="0"/>
              <a:buNone/>
            </a:pPr>
            <a:endParaRPr lang="da-DK" sz="2000" dirty="0" smtClean="0">
              <a:ea typeface="Calibri" pitchFamily="34" charset="0"/>
              <a:cs typeface="Calibri" pitchFamily="34" charset="0"/>
            </a:endParaRPr>
          </a:p>
          <a:p>
            <a:pPr>
              <a:buFont typeface="Arial" charset="0"/>
              <a:buNone/>
            </a:pPr>
            <a:endParaRPr lang="da-DK" sz="2400" dirty="0" smtClean="0">
              <a:ea typeface="Calibri" pitchFamily="34" charset="0"/>
              <a:cs typeface="Calibri" pitchFamily="34" charset="0"/>
            </a:endParaRPr>
          </a:p>
          <a:p>
            <a:pPr>
              <a:buFont typeface="Arial" charset="0"/>
              <a:buNone/>
            </a:pPr>
            <a:endParaRPr lang="en-US" sz="2400" dirty="0" smtClean="0">
              <a:ea typeface="Calibri" pitchFamily="34" charset="0"/>
              <a:cs typeface="Calibri" pitchFamily="34" charset="0"/>
            </a:endParaRPr>
          </a:p>
          <a:p>
            <a:endParaRPr lang="en-US" dirty="0" smtClean="0"/>
          </a:p>
        </p:txBody>
      </p:sp>
      <p:sp>
        <p:nvSpPr>
          <p:cNvPr id="4" name="Pladsholder til dato 3"/>
          <p:cNvSpPr>
            <a:spLocks noGrp="1"/>
          </p:cNvSpPr>
          <p:nvPr>
            <p:ph type="dt" sz="quarter" idx="10"/>
          </p:nvPr>
        </p:nvSpPr>
        <p:spPr/>
        <p:txBody>
          <a:bodyPr/>
          <a:lstStyle/>
          <a:p>
            <a:pPr>
              <a:defRPr/>
            </a:pPr>
            <a:fld id="{0356AA8F-E87A-4F01-90F3-FF11D3D808C8}"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dirty="0"/>
          </a:p>
        </p:txBody>
      </p:sp>
      <p:sp>
        <p:nvSpPr>
          <p:cNvPr id="6" name="Pladsholder til diasnummer 5"/>
          <p:cNvSpPr>
            <a:spLocks noGrp="1"/>
          </p:cNvSpPr>
          <p:nvPr>
            <p:ph type="sldNum" sz="quarter" idx="12"/>
          </p:nvPr>
        </p:nvSpPr>
        <p:spPr/>
        <p:txBody>
          <a:bodyPr/>
          <a:lstStyle/>
          <a:p>
            <a:pPr>
              <a:defRPr/>
            </a:pPr>
            <a:fld id="{70C31668-D5B4-47BC-A663-7C333A385F4A}" type="slidenum">
              <a:rPr lang="en-US"/>
              <a:pPr>
                <a:defRPr/>
              </a:pPr>
              <a:t>29</a:t>
            </a:fld>
            <a:endParaRPr lang="en-US" dirty="0"/>
          </a:p>
        </p:txBody>
      </p:sp>
      <p:sp>
        <p:nvSpPr>
          <p:cNvPr id="8" name="Tekstboks 7"/>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solidFill>
                  <a:srgbClr val="FF0000"/>
                </a:solidFill>
                <a:latin typeface="+mn-lt"/>
              </a:rPr>
              <a:t>Kommunikation </a:t>
            </a:r>
            <a:r>
              <a:rPr lang="da-DK" dirty="0">
                <a:solidFill>
                  <a:srgbClr val="FF0000"/>
                </a:solidFill>
                <a:latin typeface="+mn-lt"/>
              </a:rPr>
              <a:t>mellem </a:t>
            </a:r>
            <a:r>
              <a:rPr lang="da-DK" dirty="0" smtClean="0">
                <a:solidFill>
                  <a:srgbClr val="FF0000"/>
                </a:solidFill>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4"/>
          <p:cNvSpPr>
            <a:spLocks noGrp="1"/>
          </p:cNvSpPr>
          <p:nvPr>
            <p:ph type="ftr" sz="quarter" idx="11"/>
          </p:nvPr>
        </p:nvSpPr>
        <p:spPr/>
        <p:txBody>
          <a:bodyPr/>
          <a:lstStyle/>
          <a:p>
            <a:r>
              <a:rPr lang="nn-NO" smtClean="0"/>
              <a:t>ikek 3 Interkulturel kompetence identitet og livsstil </a:t>
            </a:r>
            <a:endParaRPr lang="en-US" dirty="0"/>
          </a:p>
        </p:txBody>
      </p:sp>
      <p:sp>
        <p:nvSpPr>
          <p:cNvPr id="4" name="Pladsholder til dato 3"/>
          <p:cNvSpPr>
            <a:spLocks noGrp="1"/>
          </p:cNvSpPr>
          <p:nvPr>
            <p:ph type="dt" sz="half" idx="10"/>
          </p:nvPr>
        </p:nvSpPr>
        <p:spPr/>
        <p:txBody>
          <a:bodyPr/>
          <a:lstStyle/>
          <a:p>
            <a:fld id="{4B0606D3-78D5-49B9-B73C-24D286872199}" type="datetime1">
              <a:rPr lang="da-DK" smtClean="0"/>
              <a:t>18-09-2018</a:t>
            </a:fld>
            <a:endParaRPr lang="en-US"/>
          </a:p>
        </p:txBody>
      </p:sp>
      <p:sp>
        <p:nvSpPr>
          <p:cNvPr id="5" name="Pladsholder til diasnummer 4"/>
          <p:cNvSpPr>
            <a:spLocks noGrp="1"/>
          </p:cNvSpPr>
          <p:nvPr>
            <p:ph type="sldNum" sz="quarter" idx="12"/>
          </p:nvPr>
        </p:nvSpPr>
        <p:spPr/>
        <p:txBody>
          <a:bodyPr/>
          <a:lstStyle/>
          <a:p>
            <a:fld id="{C340DBA5-F823-4B9E-ACF1-522F50B5F2FA}" type="slidenum">
              <a:rPr lang="en-US" smtClean="0"/>
              <a:pPr/>
              <a:t>3</a:t>
            </a:fld>
            <a:endParaRPr lang="en-US"/>
          </a:p>
        </p:txBody>
      </p:sp>
      <p:sp>
        <p:nvSpPr>
          <p:cNvPr id="7" name="Tekstboks 6"/>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solidFill>
                  <a:srgbClr val="FF0000"/>
                </a:solidFill>
                <a:latin typeface="+mn-lt"/>
                <a:ea typeface="Calibri"/>
                <a:cs typeface="Times New Roman"/>
              </a:rPr>
              <a:t>Opsamling</a:t>
            </a:r>
            <a:r>
              <a:rPr lang="en-US" dirty="0" smtClean="0">
                <a:solidFill>
                  <a:srgbClr val="FF0000"/>
                </a:solidFill>
                <a:latin typeface="+mn-lt"/>
                <a:ea typeface="Calibri"/>
                <a:cs typeface="Times New Roman"/>
              </a:rPr>
              <a:t> </a:t>
            </a:r>
            <a:r>
              <a:rPr lang="en-US" dirty="0" err="1" smtClean="0">
                <a:solidFill>
                  <a:srgbClr val="FF0000"/>
                </a:solidFill>
                <a:latin typeface="+mn-lt"/>
                <a:ea typeface="Calibri"/>
                <a:cs typeface="Times New Roman"/>
              </a:rPr>
              <a:t>modul</a:t>
            </a:r>
            <a:r>
              <a:rPr lang="en-US" dirty="0" smtClean="0">
                <a:solidFill>
                  <a:srgbClr val="FF0000"/>
                </a:solidFill>
                <a:latin typeface="+mn-lt"/>
                <a:ea typeface="Calibri"/>
                <a:cs typeface="Times New Roman"/>
              </a:rPr>
              <a:t> </a:t>
            </a:r>
            <a:r>
              <a:rPr lang="en-US" dirty="0" smtClean="0">
                <a:solidFill>
                  <a:srgbClr val="FF0000"/>
                </a:solidFill>
                <a:latin typeface="+mn-lt"/>
                <a:ea typeface="Calibri"/>
                <a:cs typeface="Times New Roman"/>
              </a:rPr>
              <a:t>2</a:t>
            </a:r>
            <a:endParaRPr lang="en-US" dirty="0" smtClean="0">
              <a:solidFill>
                <a:srgbClr val="FF0000"/>
              </a:solidFill>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
        <p:nvSpPr>
          <p:cNvPr id="2" name="Pladsholder til indhold 1"/>
          <p:cNvSpPr>
            <a:spLocks noGrp="1"/>
          </p:cNvSpPr>
          <p:nvPr>
            <p:ph idx="1"/>
          </p:nvPr>
        </p:nvSpPr>
        <p:spPr/>
        <p:txBody>
          <a:bodyPr/>
          <a:lstStyle/>
          <a:p>
            <a:endParaRPr lang="da-DK"/>
          </a:p>
        </p:txBody>
      </p:sp>
    </p:spTree>
    <p:extLst>
      <p:ext uri="{BB962C8B-B14F-4D97-AF65-F5344CB8AC3E}">
        <p14:creationId xmlns:p14="http://schemas.microsoft.com/office/powerpoint/2010/main" val="609286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051720" y="714380"/>
            <a:ext cx="6806560" cy="4586828"/>
          </a:xfrm>
        </p:spPr>
        <p:txBody>
          <a:bodyPr/>
          <a:lstStyle/>
          <a:p>
            <a:pPr>
              <a:buNone/>
            </a:pPr>
            <a:r>
              <a:rPr lang="da-DK" sz="2800" dirty="0" smtClean="0">
                <a:ea typeface="Calibri" pitchFamily="34" charset="0"/>
                <a:cs typeface="Times New Roman" pitchFamily="18" charset="0"/>
              </a:rPr>
              <a:t>Find eksempler på nationale auto-stereotyper og </a:t>
            </a:r>
            <a:r>
              <a:rPr lang="da-DK" sz="2800" dirty="0" err="1" smtClean="0">
                <a:ea typeface="Calibri" pitchFamily="34" charset="0"/>
                <a:cs typeface="Times New Roman" pitchFamily="18" charset="0"/>
              </a:rPr>
              <a:t>hetero-stereotyper</a:t>
            </a:r>
            <a:r>
              <a:rPr lang="da-DK" sz="2800" dirty="0" smtClean="0">
                <a:ea typeface="Calibri" pitchFamily="34" charset="0"/>
                <a:cs typeface="Times New Roman" pitchFamily="18" charset="0"/>
              </a:rPr>
              <a:t>. Se også </a:t>
            </a:r>
            <a:r>
              <a:rPr lang="da-DK" sz="2800" dirty="0" err="1" smtClean="0">
                <a:ea typeface="Calibri" pitchFamily="34" charset="0"/>
                <a:cs typeface="Times New Roman" pitchFamily="18" charset="0"/>
              </a:rPr>
              <a:t>Trompenaars</a:t>
            </a:r>
            <a:r>
              <a:rPr lang="da-DK" sz="2800" dirty="0" smtClean="0">
                <a:ea typeface="Calibri" pitchFamily="34" charset="0"/>
                <a:cs typeface="Times New Roman" pitchFamily="18" charset="0"/>
              </a:rPr>
              <a:t>: </a:t>
            </a:r>
            <a:r>
              <a:rPr lang="da-DK" sz="2800" dirty="0" smtClean="0"/>
              <a:t>Den sofistikerede stereotyp</a:t>
            </a:r>
          </a:p>
          <a:p>
            <a:pPr lvl="1">
              <a:buNone/>
            </a:pPr>
            <a:r>
              <a:rPr lang="da-DK" dirty="0" smtClean="0">
                <a:ea typeface="Calibri" pitchFamily="34" charset="0"/>
                <a:cs typeface="Calibri" pitchFamily="34" charset="0"/>
              </a:rPr>
              <a:t>Den hyggelige dansker, den ordensbevidste tysker, latin lover osv.</a:t>
            </a:r>
          </a:p>
          <a:p>
            <a:pPr>
              <a:buFont typeface="Arial" charset="0"/>
              <a:buNone/>
            </a:pPr>
            <a:endParaRPr lang="da-DK" sz="2400" dirty="0" smtClean="0">
              <a:ea typeface="Calibri" pitchFamily="34" charset="0"/>
              <a:cs typeface="Calibri" pitchFamily="34" charset="0"/>
            </a:endParaRPr>
          </a:p>
          <a:p>
            <a:pPr>
              <a:buFont typeface="Arial" charset="0"/>
              <a:buNone/>
            </a:pPr>
            <a:endParaRPr lang="da-DK" sz="2000" dirty="0" smtClean="0">
              <a:ea typeface="Calibri" pitchFamily="34" charset="0"/>
              <a:cs typeface="Calibri" pitchFamily="34" charset="0"/>
            </a:endParaRPr>
          </a:p>
          <a:p>
            <a:pPr>
              <a:buFont typeface="Arial" charset="0"/>
              <a:buNone/>
            </a:pPr>
            <a:endParaRPr lang="da-DK" sz="2400" dirty="0" smtClean="0">
              <a:ea typeface="Calibri" pitchFamily="34" charset="0"/>
              <a:cs typeface="Calibri" pitchFamily="34" charset="0"/>
            </a:endParaRPr>
          </a:p>
          <a:p>
            <a:pPr>
              <a:buFont typeface="Arial" charset="0"/>
              <a:buNone/>
            </a:pPr>
            <a:endParaRPr lang="en-US" sz="2400" dirty="0" smtClean="0">
              <a:ea typeface="Calibri" pitchFamily="34" charset="0"/>
              <a:cs typeface="Calibri" pitchFamily="34" charset="0"/>
            </a:endParaRPr>
          </a:p>
          <a:p>
            <a:endParaRPr lang="en-US" dirty="0" smtClean="0"/>
          </a:p>
        </p:txBody>
      </p:sp>
      <p:sp>
        <p:nvSpPr>
          <p:cNvPr id="4" name="Pladsholder til dato 3"/>
          <p:cNvSpPr>
            <a:spLocks noGrp="1"/>
          </p:cNvSpPr>
          <p:nvPr>
            <p:ph type="dt" sz="quarter" idx="10"/>
          </p:nvPr>
        </p:nvSpPr>
        <p:spPr/>
        <p:txBody>
          <a:bodyPr/>
          <a:lstStyle/>
          <a:p>
            <a:pPr>
              <a:defRPr/>
            </a:pPr>
            <a:fld id="{44B25F55-2973-4D38-90FF-258ABDD78873}"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dirty="0"/>
          </a:p>
        </p:txBody>
      </p:sp>
      <p:sp>
        <p:nvSpPr>
          <p:cNvPr id="6" name="Pladsholder til diasnummer 5"/>
          <p:cNvSpPr>
            <a:spLocks noGrp="1"/>
          </p:cNvSpPr>
          <p:nvPr>
            <p:ph type="sldNum" sz="quarter" idx="12"/>
          </p:nvPr>
        </p:nvSpPr>
        <p:spPr/>
        <p:txBody>
          <a:bodyPr/>
          <a:lstStyle/>
          <a:p>
            <a:pPr>
              <a:defRPr/>
            </a:pPr>
            <a:fld id="{70C31668-D5B4-47BC-A663-7C333A385F4A}" type="slidenum">
              <a:rPr lang="en-US"/>
              <a:pPr>
                <a:defRPr/>
              </a:pPr>
              <a:t>30</a:t>
            </a:fld>
            <a:endParaRPr lang="en-US" dirty="0"/>
          </a:p>
        </p:txBody>
      </p:sp>
      <p:sp>
        <p:nvSpPr>
          <p:cNvPr id="9" name="Tekstboks 8"/>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solidFill>
                  <a:srgbClr val="FF0000"/>
                </a:solidFill>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defRPr/>
            </a:pPr>
            <a:fld id="{4B355884-5251-46C5-9A63-EF961E03446B}" type="datetime1">
              <a:rPr lang="da-DK" smtClean="0"/>
              <a:t>18-09-2018</a:t>
            </a:fld>
            <a:endParaRPr lang="en-US"/>
          </a:p>
        </p:txBody>
      </p:sp>
      <p:sp>
        <p:nvSpPr>
          <p:cNvPr id="3" name="Pladsholder til sidefod 2"/>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4" name="Pladsholder til diasnummer 3"/>
          <p:cNvSpPr>
            <a:spLocks noGrp="1"/>
          </p:cNvSpPr>
          <p:nvPr>
            <p:ph type="sldNum" sz="quarter" idx="12"/>
          </p:nvPr>
        </p:nvSpPr>
        <p:spPr/>
        <p:txBody>
          <a:bodyPr/>
          <a:lstStyle/>
          <a:p>
            <a:pPr>
              <a:defRPr/>
            </a:pPr>
            <a:fld id="{8E671149-3732-4DE6-B6EF-4D84A20E43BA}" type="slidenum">
              <a:rPr lang="en-US" smtClean="0"/>
              <a:pPr>
                <a:defRPr/>
              </a:pPr>
              <a:t>31</a:t>
            </a:fld>
            <a:endParaRPr lang="en-US"/>
          </a:p>
        </p:txBody>
      </p:sp>
      <p:pic>
        <p:nvPicPr>
          <p:cNvPr id="8194" name="Picture 2"/>
          <p:cNvPicPr>
            <a:picLocks noChangeAspect="1" noChangeArrowheads="1"/>
          </p:cNvPicPr>
          <p:nvPr/>
        </p:nvPicPr>
        <p:blipFill>
          <a:blip r:embed="rId2"/>
          <a:srcRect/>
          <a:stretch>
            <a:fillRect/>
          </a:stretch>
        </p:blipFill>
        <p:spPr bwMode="auto">
          <a:xfrm>
            <a:off x="1763688" y="1520390"/>
            <a:ext cx="7065987" cy="4356882"/>
          </a:xfrm>
          <a:prstGeom prst="rect">
            <a:avLst/>
          </a:prstGeom>
          <a:noFill/>
          <a:ln w="9525">
            <a:noFill/>
            <a:miter lim="800000"/>
            <a:headEnd/>
            <a:tailEnd/>
          </a:ln>
          <a:effectLst/>
        </p:spPr>
      </p:pic>
      <p:sp>
        <p:nvSpPr>
          <p:cNvPr id="6" name="Tekstboks 5"/>
          <p:cNvSpPr txBox="1"/>
          <p:nvPr/>
        </p:nvSpPr>
        <p:spPr>
          <a:xfrm>
            <a:off x="2051720" y="500042"/>
            <a:ext cx="6735122" cy="1384995"/>
          </a:xfrm>
          <a:prstGeom prst="rect">
            <a:avLst/>
          </a:prstGeom>
          <a:noFill/>
        </p:spPr>
        <p:txBody>
          <a:bodyPr wrap="square" rtlCol="0">
            <a:spAutoFit/>
          </a:bodyPr>
          <a:lstStyle/>
          <a:p>
            <a:r>
              <a:rPr lang="da-DK" sz="2800" dirty="0" smtClean="0">
                <a:latin typeface="+mn-lt"/>
                <a:ea typeface="Calibri" pitchFamily="34" charset="0"/>
                <a:cs typeface="Times New Roman" pitchFamily="18" charset="0"/>
              </a:rPr>
              <a:t>Organisationskulturtyper. </a:t>
            </a:r>
            <a:r>
              <a:rPr lang="da-DK" sz="1600" dirty="0" smtClean="0">
                <a:latin typeface="+mn-lt"/>
                <a:ea typeface="Calibri" pitchFamily="34" charset="0"/>
                <a:cs typeface="Times New Roman" pitchFamily="18" charset="0"/>
              </a:rPr>
              <a:t>Se også senere moduler </a:t>
            </a:r>
            <a:endParaRPr lang="da-DK" sz="2800" dirty="0" smtClean="0">
              <a:latin typeface="+mn-lt"/>
            </a:endParaRPr>
          </a:p>
          <a:p>
            <a:r>
              <a:rPr lang="da-DK" sz="2800" dirty="0" smtClean="0">
                <a:latin typeface="+mn-lt"/>
              </a:rPr>
              <a:t>Alternativ opstilling af </a:t>
            </a:r>
            <a:r>
              <a:rPr lang="da-DK" sz="2800" dirty="0" err="1" smtClean="0">
                <a:latin typeface="+mn-lt"/>
              </a:rPr>
              <a:t>Trompenaars</a:t>
            </a:r>
            <a:r>
              <a:rPr lang="da-DK" sz="2800" dirty="0" smtClean="0">
                <a:latin typeface="+mn-lt"/>
              </a:rPr>
              <a:t> skema over organisationskulturer s. 16</a:t>
            </a:r>
            <a:endParaRPr lang="en-US" sz="2800" dirty="0">
              <a:latin typeface="+mn-lt"/>
            </a:endParaRPr>
          </a:p>
        </p:txBody>
      </p:sp>
      <p:sp>
        <p:nvSpPr>
          <p:cNvPr id="8" name="Tekstboks 7"/>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solidFill>
                  <a:srgbClr val="FF0000"/>
                </a:solidFill>
                <a:latin typeface="+mn-lt"/>
              </a:rPr>
              <a:t>Kommunikation </a:t>
            </a:r>
            <a:r>
              <a:rPr lang="da-DK" dirty="0">
                <a:solidFill>
                  <a:srgbClr val="FF0000"/>
                </a:solidFill>
                <a:latin typeface="+mn-lt"/>
              </a:rPr>
              <a:t>mellem </a:t>
            </a:r>
            <a:r>
              <a:rPr lang="da-DK" dirty="0" smtClean="0">
                <a:solidFill>
                  <a:srgbClr val="FF0000"/>
                </a:solidFill>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989CD72B-FAD6-488B-9760-F9E89F2D63C8}" type="datetime1">
              <a:rPr lang="da-DK" smtClean="0"/>
              <a:t>18-09-2018</a:t>
            </a:fld>
            <a:endParaRPr lang="en-US"/>
          </a:p>
        </p:txBody>
      </p:sp>
      <p:sp>
        <p:nvSpPr>
          <p:cNvPr id="5" name="Pladsholder til diasnummer 4"/>
          <p:cNvSpPr>
            <a:spLocks noGrp="1"/>
          </p:cNvSpPr>
          <p:nvPr>
            <p:ph type="sldNum" sz="quarter" idx="12"/>
          </p:nvPr>
        </p:nvSpPr>
        <p:spPr/>
        <p:txBody>
          <a:bodyPr/>
          <a:lstStyle/>
          <a:p>
            <a:pPr>
              <a:defRPr/>
            </a:pPr>
            <a:fld id="{261D6B92-4A93-41D8-863C-C88292941B99}" type="slidenum">
              <a:rPr lang="en-US"/>
              <a:pPr>
                <a:defRPr/>
              </a:pPr>
              <a:t>32</a:t>
            </a:fld>
            <a:endParaRPr lang="en-US"/>
          </a:p>
        </p:txBody>
      </p:sp>
      <p:sp>
        <p:nvSpPr>
          <p:cNvPr id="6" name="Pladsholder til sidefod 5"/>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10" name="Pladsholder til indhold 9"/>
          <p:cNvSpPr>
            <a:spLocks noGrp="1"/>
          </p:cNvSpPr>
          <p:nvPr>
            <p:ph idx="1"/>
          </p:nvPr>
        </p:nvSpPr>
        <p:spPr>
          <a:xfrm>
            <a:off x="2051720" y="714356"/>
            <a:ext cx="6849394" cy="5306932"/>
          </a:xfrm>
        </p:spPr>
        <p:txBody>
          <a:bodyPr>
            <a:normAutofit/>
          </a:bodyPr>
          <a:lstStyle/>
          <a:p>
            <a:pPr marL="0" algn="r">
              <a:lnSpc>
                <a:spcPct val="115000"/>
              </a:lnSpc>
              <a:spcBef>
                <a:spcPts val="0"/>
              </a:spcBef>
              <a:buNone/>
            </a:pPr>
            <a:r>
              <a:rPr lang="da-DK" sz="2400" dirty="0" smtClean="0">
                <a:ea typeface="Calibri"/>
                <a:cs typeface="Times New Roman"/>
              </a:rPr>
              <a:t>Henrik Dahl: Hvis din nabo var en bil</a:t>
            </a:r>
            <a:endParaRPr lang="en-US" sz="2400" dirty="0">
              <a:ea typeface="Calibri"/>
              <a:cs typeface="Times New Roman"/>
            </a:endParaRPr>
          </a:p>
          <a:p>
            <a:pPr>
              <a:buNone/>
            </a:pPr>
            <a:r>
              <a:rPr lang="da-DK" sz="2400" dirty="0" smtClean="0"/>
              <a:t>Hvad betyder livsstil?</a:t>
            </a:r>
          </a:p>
          <a:p>
            <a:pPr>
              <a:buNone/>
            </a:pPr>
            <a:r>
              <a:rPr lang="da-DK" sz="2400" dirty="0" smtClean="0"/>
              <a:t>Livsstil </a:t>
            </a:r>
            <a:r>
              <a:rPr lang="da-DK" sz="2400" dirty="0"/>
              <a:t>er de </a:t>
            </a:r>
            <a:r>
              <a:rPr lang="da-DK" sz="2400" dirty="0" smtClean="0"/>
              <a:t>”typiske </a:t>
            </a:r>
            <a:r>
              <a:rPr lang="da-DK" sz="2400" dirty="0"/>
              <a:t>måder, hvorpå mennesker systematiserer deres livsførelse; de karakteristiske måder, hvorpå livssynet farver hverdagen og de </a:t>
            </a:r>
            <a:r>
              <a:rPr lang="da-DK" sz="2400" dirty="0" smtClean="0"/>
              <a:t>valg, vi </a:t>
            </a:r>
            <a:r>
              <a:rPr lang="da-DK" sz="2400" dirty="0"/>
              <a:t>træffer</a:t>
            </a:r>
            <a:r>
              <a:rPr lang="da-DK" sz="2400" dirty="0" smtClean="0"/>
              <a:t>.”</a:t>
            </a:r>
          </a:p>
          <a:p>
            <a:pPr>
              <a:buNone/>
            </a:pPr>
            <a:r>
              <a:rPr lang="en-US" sz="2400" dirty="0" err="1" smtClean="0"/>
              <a:t>Kommentér</a:t>
            </a:r>
            <a:r>
              <a:rPr lang="en-US" sz="2400" dirty="0" smtClean="0"/>
              <a:t> </a:t>
            </a:r>
            <a:r>
              <a:rPr lang="en-US" sz="2400" dirty="0" err="1" smtClean="0"/>
              <a:t>kulturelementerne</a:t>
            </a:r>
            <a:r>
              <a:rPr lang="en-US" sz="2400" dirty="0" smtClean="0"/>
              <a:t> </a:t>
            </a:r>
            <a:r>
              <a:rPr lang="en-US" sz="2400" dirty="0" err="1" smtClean="0"/>
              <a:t>i</a:t>
            </a:r>
            <a:r>
              <a:rPr lang="en-US" sz="2400" dirty="0" smtClean="0"/>
              <a:t> </a:t>
            </a:r>
            <a:r>
              <a:rPr lang="en-US" sz="2400" dirty="0" err="1" smtClean="0"/>
              <a:t>næste</a:t>
            </a:r>
            <a:r>
              <a:rPr lang="en-US" sz="2400" dirty="0" smtClean="0"/>
              <a:t> slide, holder de </a:t>
            </a:r>
            <a:r>
              <a:rPr lang="en-US" sz="2400" dirty="0" err="1" smtClean="0"/>
              <a:t>stik</a:t>
            </a:r>
            <a:r>
              <a:rPr lang="en-US" sz="2400" dirty="0" smtClean="0"/>
              <a:t>? </a:t>
            </a:r>
            <a:r>
              <a:rPr lang="en-US" sz="2400" dirty="0" err="1" smtClean="0"/>
              <a:t>Hvad</a:t>
            </a:r>
            <a:r>
              <a:rPr lang="en-US" sz="2400" dirty="0" smtClean="0"/>
              <a:t> </a:t>
            </a:r>
            <a:r>
              <a:rPr lang="en-US" sz="2400" dirty="0" err="1" smtClean="0"/>
              <a:t>siger</a:t>
            </a:r>
            <a:r>
              <a:rPr lang="en-US" sz="2400" dirty="0" smtClean="0"/>
              <a:t> </a:t>
            </a:r>
            <a:r>
              <a:rPr lang="en-US" sz="2400" dirty="0" err="1" smtClean="0"/>
              <a:t>billedet</a:t>
            </a:r>
            <a:r>
              <a:rPr lang="en-US" sz="2400" dirty="0" smtClean="0"/>
              <a:t> om </a:t>
            </a:r>
            <a:r>
              <a:rPr lang="en-US" sz="2400" dirty="0" err="1" smtClean="0"/>
              <a:t>mobiliteten</a:t>
            </a:r>
            <a:r>
              <a:rPr lang="en-US" sz="2400" dirty="0" smtClean="0"/>
              <a:t> </a:t>
            </a:r>
            <a:r>
              <a:rPr lang="en-US" sz="2400" dirty="0" err="1" smtClean="0"/>
              <a:t>i</a:t>
            </a:r>
            <a:r>
              <a:rPr lang="en-US" sz="2400" dirty="0" smtClean="0"/>
              <a:t> </a:t>
            </a:r>
            <a:r>
              <a:rPr lang="en-US" sz="2400" dirty="0" err="1" smtClean="0"/>
              <a:t>det</a:t>
            </a:r>
            <a:r>
              <a:rPr lang="en-US" sz="2400" dirty="0" smtClean="0"/>
              <a:t> </a:t>
            </a:r>
            <a:r>
              <a:rPr lang="en-US" sz="2400" dirty="0" err="1" smtClean="0"/>
              <a:t>moderne</a:t>
            </a:r>
            <a:r>
              <a:rPr lang="en-US" sz="2400" dirty="0" smtClean="0"/>
              <a:t> </a:t>
            </a:r>
            <a:r>
              <a:rPr lang="en-US" sz="2400" dirty="0" err="1" smtClean="0"/>
              <a:t>danske</a:t>
            </a:r>
            <a:r>
              <a:rPr lang="en-US" sz="2400" dirty="0" smtClean="0"/>
              <a:t> </a:t>
            </a:r>
            <a:r>
              <a:rPr lang="en-US" sz="2400" dirty="0" err="1" smtClean="0"/>
              <a:t>samfund</a:t>
            </a:r>
            <a:r>
              <a:rPr lang="en-US" sz="2400" dirty="0" smtClean="0"/>
              <a:t>?</a:t>
            </a:r>
            <a:endParaRPr lang="en-US" sz="2400" dirty="0"/>
          </a:p>
          <a:p>
            <a:pPr>
              <a:buNone/>
            </a:pPr>
            <a:endParaRPr lang="da-DK" sz="2400" dirty="0" smtClean="0"/>
          </a:p>
          <a:p>
            <a:pPr>
              <a:buNone/>
            </a:pPr>
            <a:endParaRPr lang="da-DK" sz="2400" dirty="0" smtClean="0"/>
          </a:p>
          <a:p>
            <a:pPr>
              <a:buNone/>
            </a:pPr>
            <a:endParaRPr lang="da-DK" sz="2400" dirty="0" smtClean="0"/>
          </a:p>
          <a:p>
            <a:pPr>
              <a:buNone/>
            </a:pPr>
            <a:endParaRPr lang="da-DK" sz="2400" dirty="0" smtClean="0"/>
          </a:p>
          <a:p>
            <a:pPr>
              <a:buNone/>
            </a:pPr>
            <a:endParaRPr lang="en-US" sz="2400" dirty="0"/>
          </a:p>
        </p:txBody>
      </p:sp>
      <p:sp>
        <p:nvSpPr>
          <p:cNvPr id="8" name="Tekstboks 7"/>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solidFill>
                  <a:srgbClr val="FF0000"/>
                </a:solidFill>
                <a:latin typeface="+mn-lt"/>
              </a:rPr>
              <a:t>Hvis din nabo…</a:t>
            </a:r>
            <a:r>
              <a:rPr lang="da-DK" dirty="0">
                <a:solidFill>
                  <a:srgbClr val="FF0000"/>
                </a:solidFill>
                <a:latin typeface="+mn-lt"/>
              </a:rPr>
              <a:t/>
            </a:r>
            <a:br>
              <a:rPr lang="da-DK" dirty="0">
                <a:solidFill>
                  <a:srgbClr val="FF0000"/>
                </a:solidFill>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C6A12D64-E932-4C99-BBE4-6FE0B99FF4F0}" type="datetime1">
              <a:rPr lang="da-DK" smtClean="0"/>
              <a:t>18-09-2018</a:t>
            </a:fld>
            <a:endParaRPr lang="en-US"/>
          </a:p>
        </p:txBody>
      </p:sp>
      <p:sp>
        <p:nvSpPr>
          <p:cNvPr id="5" name="Pladsholder til diasnummer 4"/>
          <p:cNvSpPr>
            <a:spLocks noGrp="1"/>
          </p:cNvSpPr>
          <p:nvPr>
            <p:ph type="sldNum" sz="quarter" idx="12"/>
          </p:nvPr>
        </p:nvSpPr>
        <p:spPr/>
        <p:txBody>
          <a:bodyPr/>
          <a:lstStyle/>
          <a:p>
            <a:pPr>
              <a:defRPr/>
            </a:pPr>
            <a:fld id="{261D6B92-4A93-41D8-863C-C88292941B99}" type="slidenum">
              <a:rPr lang="en-US"/>
              <a:pPr>
                <a:defRPr/>
              </a:pPr>
              <a:t>33</a:t>
            </a:fld>
            <a:endParaRPr lang="en-US"/>
          </a:p>
        </p:txBody>
      </p:sp>
      <p:sp>
        <p:nvSpPr>
          <p:cNvPr id="6" name="Pladsholder til sidefod 5"/>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10" name="Pladsholder til indhold 9"/>
          <p:cNvSpPr>
            <a:spLocks noGrp="1"/>
          </p:cNvSpPr>
          <p:nvPr>
            <p:ph idx="1"/>
          </p:nvPr>
        </p:nvSpPr>
        <p:spPr>
          <a:xfrm>
            <a:off x="2051720" y="714356"/>
            <a:ext cx="6849394" cy="5306932"/>
          </a:xfrm>
        </p:spPr>
        <p:txBody>
          <a:bodyPr>
            <a:normAutofit lnSpcReduction="10000"/>
          </a:bodyPr>
          <a:lstStyle/>
          <a:p>
            <a:pPr marL="0" algn="r">
              <a:lnSpc>
                <a:spcPct val="115000"/>
              </a:lnSpc>
              <a:spcBef>
                <a:spcPts val="0"/>
              </a:spcBef>
              <a:buNone/>
            </a:pPr>
            <a:r>
              <a:rPr lang="da-DK" sz="2400" dirty="0" smtClean="0">
                <a:ea typeface="Calibri"/>
                <a:cs typeface="Times New Roman"/>
              </a:rPr>
              <a:t>Henrik Dahl: Hvis din nabo var en bil</a:t>
            </a:r>
            <a:endParaRPr lang="en-US" sz="2400" dirty="0">
              <a:ea typeface="Calibri"/>
              <a:cs typeface="Times New Roman"/>
            </a:endParaRPr>
          </a:p>
          <a:p>
            <a:pPr>
              <a:buNone/>
            </a:pPr>
            <a:r>
              <a:rPr lang="da-DK" sz="2400" dirty="0" smtClean="0"/>
              <a:t>Hvad betyder livsstil?</a:t>
            </a:r>
          </a:p>
          <a:p>
            <a:pPr>
              <a:buNone/>
            </a:pPr>
            <a:r>
              <a:rPr lang="da-DK" sz="2400" dirty="0" smtClean="0"/>
              <a:t>Livsstil </a:t>
            </a:r>
            <a:r>
              <a:rPr lang="da-DK" sz="2400" dirty="0"/>
              <a:t>er de </a:t>
            </a:r>
            <a:r>
              <a:rPr lang="da-DK" sz="2400" dirty="0" smtClean="0"/>
              <a:t>”typiske </a:t>
            </a:r>
            <a:r>
              <a:rPr lang="da-DK" sz="2400" dirty="0"/>
              <a:t>måder, hvorpå mennesker systematiserer deres livsførelse; de karakteristiske måder, hvorpå livssynet farver hverdagen og de </a:t>
            </a:r>
            <a:r>
              <a:rPr lang="da-DK" sz="2400" dirty="0" smtClean="0"/>
              <a:t>valg, vi </a:t>
            </a:r>
            <a:r>
              <a:rPr lang="da-DK" sz="2400" dirty="0"/>
              <a:t>træffer</a:t>
            </a:r>
            <a:r>
              <a:rPr lang="da-DK" sz="2400" dirty="0" smtClean="0"/>
              <a:t>.”</a:t>
            </a:r>
          </a:p>
          <a:p>
            <a:pPr>
              <a:buNone/>
            </a:pPr>
            <a:r>
              <a:rPr lang="en-US" sz="2400" dirty="0" err="1" smtClean="0"/>
              <a:t>Kommentér</a:t>
            </a:r>
            <a:r>
              <a:rPr lang="en-US" sz="2400" dirty="0" smtClean="0"/>
              <a:t> </a:t>
            </a:r>
            <a:r>
              <a:rPr lang="en-US" sz="2400" dirty="0" err="1" smtClean="0"/>
              <a:t>kulturelementerne</a:t>
            </a:r>
            <a:r>
              <a:rPr lang="en-US" sz="2400" dirty="0" smtClean="0"/>
              <a:t> </a:t>
            </a:r>
            <a:r>
              <a:rPr lang="en-US" sz="2400" dirty="0" err="1" smtClean="0"/>
              <a:t>i</a:t>
            </a:r>
            <a:r>
              <a:rPr lang="en-US" sz="2400" dirty="0" smtClean="0"/>
              <a:t> </a:t>
            </a:r>
            <a:r>
              <a:rPr lang="en-US" sz="2400" dirty="0" err="1" smtClean="0"/>
              <a:t>næste</a:t>
            </a:r>
            <a:r>
              <a:rPr lang="en-US" sz="2400" dirty="0" smtClean="0"/>
              <a:t> slide, holder de </a:t>
            </a:r>
            <a:r>
              <a:rPr lang="en-US" sz="2400" dirty="0" err="1" smtClean="0"/>
              <a:t>stik</a:t>
            </a:r>
            <a:r>
              <a:rPr lang="en-US" sz="2400" dirty="0" smtClean="0"/>
              <a:t>? </a:t>
            </a:r>
            <a:r>
              <a:rPr lang="en-US" sz="2400" dirty="0" err="1" smtClean="0"/>
              <a:t>Hvad</a:t>
            </a:r>
            <a:r>
              <a:rPr lang="en-US" sz="2400" dirty="0" smtClean="0"/>
              <a:t> </a:t>
            </a:r>
            <a:r>
              <a:rPr lang="en-US" sz="2400" dirty="0" err="1" smtClean="0"/>
              <a:t>siger</a:t>
            </a:r>
            <a:r>
              <a:rPr lang="en-US" sz="2400" dirty="0" smtClean="0"/>
              <a:t> </a:t>
            </a:r>
            <a:r>
              <a:rPr lang="en-US" sz="2400" dirty="0" err="1" smtClean="0"/>
              <a:t>billedet</a:t>
            </a:r>
            <a:r>
              <a:rPr lang="en-US" sz="2400" dirty="0" smtClean="0"/>
              <a:t> om </a:t>
            </a:r>
            <a:r>
              <a:rPr lang="en-US" sz="2400" dirty="0" err="1" smtClean="0"/>
              <a:t>mobiliteten</a:t>
            </a:r>
            <a:r>
              <a:rPr lang="en-US" sz="2400" dirty="0" smtClean="0"/>
              <a:t> </a:t>
            </a:r>
            <a:r>
              <a:rPr lang="en-US" sz="2400" dirty="0" err="1" smtClean="0"/>
              <a:t>i</a:t>
            </a:r>
            <a:r>
              <a:rPr lang="en-US" sz="2400" dirty="0" smtClean="0"/>
              <a:t> </a:t>
            </a:r>
            <a:r>
              <a:rPr lang="en-US" sz="2400" dirty="0" err="1" smtClean="0"/>
              <a:t>det</a:t>
            </a:r>
            <a:r>
              <a:rPr lang="en-US" sz="2400" dirty="0" smtClean="0"/>
              <a:t> </a:t>
            </a:r>
            <a:r>
              <a:rPr lang="en-US" sz="2400" dirty="0" err="1" smtClean="0"/>
              <a:t>moderne</a:t>
            </a:r>
            <a:r>
              <a:rPr lang="en-US" sz="2400" dirty="0" smtClean="0"/>
              <a:t> </a:t>
            </a:r>
            <a:r>
              <a:rPr lang="en-US" sz="2400" dirty="0" err="1" smtClean="0"/>
              <a:t>danske</a:t>
            </a:r>
            <a:r>
              <a:rPr lang="en-US" sz="2400" dirty="0" smtClean="0"/>
              <a:t> </a:t>
            </a:r>
            <a:r>
              <a:rPr lang="en-US" sz="2400" dirty="0" err="1" smtClean="0"/>
              <a:t>samfund</a:t>
            </a:r>
            <a:r>
              <a:rPr lang="en-US" sz="2400" dirty="0" smtClean="0"/>
              <a:t>?</a:t>
            </a:r>
            <a:endParaRPr lang="en-US" sz="2400" dirty="0"/>
          </a:p>
          <a:p>
            <a:pPr>
              <a:buNone/>
            </a:pPr>
            <a:r>
              <a:rPr lang="da-DK" sz="2400" dirty="0"/>
              <a:t>Definér Handlen, Praktisk tænkning, Social differentiering samt Artikulationsfelt.</a:t>
            </a:r>
          </a:p>
          <a:p>
            <a:pPr lvl="1">
              <a:buNone/>
            </a:pPr>
            <a:r>
              <a:rPr lang="da-DK" sz="2400" dirty="0"/>
              <a:t>Handlen: Adfærd, som forbindes med mening (Max Weber). Dahl analyserer handlen i hverdagen, der består af rutiner.</a:t>
            </a:r>
            <a:endParaRPr lang="en-US" sz="2400" dirty="0"/>
          </a:p>
          <a:p>
            <a:pPr>
              <a:buNone/>
            </a:pPr>
            <a:endParaRPr lang="da-DK" sz="2400" dirty="0" smtClean="0"/>
          </a:p>
          <a:p>
            <a:pPr>
              <a:buNone/>
            </a:pPr>
            <a:endParaRPr lang="da-DK" sz="2400" dirty="0" smtClean="0"/>
          </a:p>
          <a:p>
            <a:pPr>
              <a:buNone/>
            </a:pPr>
            <a:endParaRPr lang="da-DK" sz="2400" dirty="0" smtClean="0"/>
          </a:p>
          <a:p>
            <a:pPr>
              <a:buNone/>
            </a:pPr>
            <a:endParaRPr lang="da-DK" sz="2400" dirty="0" smtClean="0"/>
          </a:p>
          <a:p>
            <a:pPr>
              <a:buNone/>
            </a:pPr>
            <a:endParaRPr lang="en-US" sz="2400" dirty="0"/>
          </a:p>
        </p:txBody>
      </p:sp>
      <p:sp>
        <p:nvSpPr>
          <p:cNvPr id="8" name="Tekstboks 7"/>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solidFill>
                  <a:srgbClr val="FF0000"/>
                </a:solidFill>
                <a:latin typeface="+mn-lt"/>
              </a:rPr>
              <a:t>Hvis din nabo…</a:t>
            </a:r>
            <a:r>
              <a:rPr lang="da-DK" dirty="0">
                <a:solidFill>
                  <a:srgbClr val="FF0000"/>
                </a:solidFill>
                <a:latin typeface="+mn-lt"/>
              </a:rPr>
              <a:t/>
            </a:r>
            <a:br>
              <a:rPr lang="da-DK" dirty="0">
                <a:solidFill>
                  <a:srgbClr val="FF0000"/>
                </a:solidFill>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21374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EDCC6081-61E8-4B1C-90DC-572C313FB930}" type="datetime1">
              <a:rPr lang="da-DK" smtClean="0"/>
              <a:t>18-09-2018</a:t>
            </a:fld>
            <a:endParaRPr lang="en-US"/>
          </a:p>
        </p:txBody>
      </p:sp>
      <p:sp>
        <p:nvSpPr>
          <p:cNvPr id="5" name="Pladsholder til diasnummer 4"/>
          <p:cNvSpPr>
            <a:spLocks noGrp="1"/>
          </p:cNvSpPr>
          <p:nvPr>
            <p:ph type="sldNum" sz="quarter" idx="12"/>
          </p:nvPr>
        </p:nvSpPr>
        <p:spPr/>
        <p:txBody>
          <a:bodyPr/>
          <a:lstStyle/>
          <a:p>
            <a:pPr>
              <a:defRPr/>
            </a:pPr>
            <a:fld id="{261D6B92-4A93-41D8-863C-C88292941B99}" type="slidenum">
              <a:rPr lang="en-US"/>
              <a:pPr>
                <a:defRPr/>
              </a:pPr>
              <a:t>34</a:t>
            </a:fld>
            <a:endParaRPr lang="en-US"/>
          </a:p>
        </p:txBody>
      </p:sp>
      <p:sp>
        <p:nvSpPr>
          <p:cNvPr id="6" name="Pladsholder til sidefod 5"/>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10" name="Pladsholder til indhold 9"/>
          <p:cNvSpPr>
            <a:spLocks noGrp="1"/>
          </p:cNvSpPr>
          <p:nvPr>
            <p:ph idx="1"/>
          </p:nvPr>
        </p:nvSpPr>
        <p:spPr>
          <a:xfrm>
            <a:off x="2051720" y="642918"/>
            <a:ext cx="6635080" cy="5857916"/>
          </a:xfrm>
        </p:spPr>
        <p:txBody>
          <a:bodyPr>
            <a:normAutofit fontScale="77500" lnSpcReduction="20000"/>
          </a:bodyPr>
          <a:lstStyle/>
          <a:p>
            <a:pPr lvl="1">
              <a:buNone/>
            </a:pPr>
            <a:r>
              <a:rPr lang="da-DK" sz="3300" dirty="0" smtClean="0"/>
              <a:t>Praktisk tænkning: Tænkning er for det meste en meget praktisk aktivitet, der indgår på en integreret måde i vores handlen. I hverdagen tænker man ved at organisere sin fysiske omverden og fortælle historier om den. (</a:t>
            </a:r>
            <a:r>
              <a:rPr lang="da-DK" sz="3300" dirty="0" err="1" smtClean="0"/>
              <a:t>Levi-Strauss</a:t>
            </a:r>
            <a:r>
              <a:rPr lang="da-DK" sz="3300" dirty="0" smtClean="0"/>
              <a:t>).</a:t>
            </a:r>
            <a:endParaRPr lang="en-US" sz="3300" dirty="0" smtClean="0"/>
          </a:p>
          <a:p>
            <a:pPr lvl="1">
              <a:buNone/>
            </a:pPr>
            <a:r>
              <a:rPr lang="da-DK" sz="3300" dirty="0" smtClean="0"/>
              <a:t>Social differentiering: Social differentiering spiller en afgørende rolle for forskelle i livsstil. De konkrete og mere eller mindre tilfældige artikulationsfelters udseende spiller dog ofte en påvirker også vores tænkning.</a:t>
            </a:r>
            <a:endParaRPr lang="en-US" sz="3300" dirty="0" smtClean="0"/>
          </a:p>
          <a:p>
            <a:pPr lvl="1">
              <a:buNone/>
            </a:pPr>
            <a:r>
              <a:rPr lang="da-DK" sz="3300" dirty="0" smtClean="0"/>
              <a:t>Artikulationsfelt: Et område af virkeligheden, der af sociale aktører opfattes som sammenhængende og som er genstand for tale og vurdering.</a:t>
            </a:r>
          </a:p>
        </p:txBody>
      </p:sp>
      <p:sp>
        <p:nvSpPr>
          <p:cNvPr id="7" name="Tekstboks 6"/>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solidFill>
                  <a:srgbClr val="FF0000"/>
                </a:solidFill>
                <a:latin typeface="+mn-lt"/>
              </a:rPr>
              <a:t>Hvis din nabo…</a:t>
            </a:r>
            <a:r>
              <a:rPr lang="da-DK" dirty="0">
                <a:solidFill>
                  <a:srgbClr val="FF0000"/>
                </a:solidFill>
                <a:latin typeface="+mn-lt"/>
              </a:rPr>
              <a:t/>
            </a:r>
            <a:br>
              <a:rPr lang="da-DK" dirty="0">
                <a:solidFill>
                  <a:srgbClr val="FF0000"/>
                </a:solidFill>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64AA35B0-1FCC-445C-AA6F-610FBE4DC96D}" type="datetime1">
              <a:rPr lang="da-DK" smtClean="0"/>
              <a:t>18-09-2018</a:t>
            </a:fld>
            <a:endParaRPr lang="en-US"/>
          </a:p>
        </p:txBody>
      </p:sp>
      <p:sp>
        <p:nvSpPr>
          <p:cNvPr id="5" name="Pladsholder til diasnummer 4"/>
          <p:cNvSpPr>
            <a:spLocks noGrp="1"/>
          </p:cNvSpPr>
          <p:nvPr>
            <p:ph type="sldNum" sz="quarter" idx="12"/>
          </p:nvPr>
        </p:nvSpPr>
        <p:spPr/>
        <p:txBody>
          <a:bodyPr/>
          <a:lstStyle/>
          <a:p>
            <a:pPr>
              <a:defRPr/>
            </a:pPr>
            <a:fld id="{261D6B92-4A93-41D8-863C-C88292941B99}" type="slidenum">
              <a:rPr lang="en-US"/>
              <a:pPr>
                <a:defRPr/>
              </a:pPr>
              <a:t>35</a:t>
            </a:fld>
            <a:endParaRPr lang="en-US"/>
          </a:p>
        </p:txBody>
      </p:sp>
      <p:sp>
        <p:nvSpPr>
          <p:cNvPr id="6" name="Pladsholder til sidefod 5"/>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10" name="Pladsholder til indhold 9"/>
          <p:cNvSpPr>
            <a:spLocks noGrp="1"/>
          </p:cNvSpPr>
          <p:nvPr>
            <p:ph idx="1"/>
          </p:nvPr>
        </p:nvSpPr>
        <p:spPr>
          <a:xfrm>
            <a:off x="2051720" y="714356"/>
            <a:ext cx="6635080" cy="5857916"/>
          </a:xfrm>
        </p:spPr>
        <p:txBody>
          <a:bodyPr>
            <a:normAutofit lnSpcReduction="10000"/>
          </a:bodyPr>
          <a:lstStyle/>
          <a:p>
            <a:pPr>
              <a:buNone/>
            </a:pPr>
            <a:r>
              <a:rPr lang="da-DK" sz="2800" dirty="0" smtClean="0"/>
              <a:t>Kan man typificere mennesker?</a:t>
            </a:r>
          </a:p>
          <a:p>
            <a:pPr lvl="1">
              <a:buNone/>
            </a:pPr>
            <a:r>
              <a:rPr lang="da-DK" dirty="0"/>
              <a:t>På </a:t>
            </a:r>
            <a:r>
              <a:rPr lang="da-DK" dirty="0" smtClean="0"/>
              <a:t>det </a:t>
            </a:r>
            <a:r>
              <a:rPr lang="da-DK" dirty="0"/>
              <a:t>eksistentielle plan kan man ikke typificere mennesker [Man synes, at andre mennesker lever på en måde, der er let at gennemskue (specielt folk, man ikke har så meget sympati for) mens ens egen måde er højst unik]. Men man kan godt beskrive nogle mønstre (livsstil), der har en tilbøjelighed til at gentage sig blandt bestemte mennesker. Det drejer sig om idealtyper (’konkrete abstraktioner’), som dog ikke må forveksles med virkelig eksisterende enkeltpersoner</a:t>
            </a:r>
            <a:r>
              <a:rPr lang="da-DK" dirty="0" smtClean="0"/>
              <a:t>.</a:t>
            </a:r>
            <a:endParaRPr lang="en-US" dirty="0"/>
          </a:p>
        </p:txBody>
      </p:sp>
      <p:sp>
        <p:nvSpPr>
          <p:cNvPr id="8" name="Tekstboks 7"/>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solidFill>
                  <a:srgbClr val="FF0000"/>
                </a:solidFill>
                <a:latin typeface="+mn-lt"/>
              </a:rPr>
              <a:t>Hvis din nabo…</a:t>
            </a:r>
            <a:r>
              <a:rPr lang="da-DK" dirty="0">
                <a:solidFill>
                  <a:srgbClr val="FF0000"/>
                </a:solidFill>
                <a:latin typeface="+mn-lt"/>
              </a:rPr>
              <a:t/>
            </a:r>
            <a:br>
              <a:rPr lang="da-DK" dirty="0">
                <a:solidFill>
                  <a:srgbClr val="FF0000"/>
                </a:solidFill>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7D12BD4A-0BF4-4A97-9CE7-010301911982}" type="datetime1">
              <a:rPr lang="da-DK" smtClean="0"/>
              <a:t>18-09-2018</a:t>
            </a:fld>
            <a:endParaRPr lang="en-US"/>
          </a:p>
        </p:txBody>
      </p:sp>
      <p:sp>
        <p:nvSpPr>
          <p:cNvPr id="5" name="Pladsholder til diasnummer 4"/>
          <p:cNvSpPr>
            <a:spLocks noGrp="1"/>
          </p:cNvSpPr>
          <p:nvPr>
            <p:ph type="sldNum" sz="quarter" idx="12"/>
          </p:nvPr>
        </p:nvSpPr>
        <p:spPr/>
        <p:txBody>
          <a:bodyPr/>
          <a:lstStyle/>
          <a:p>
            <a:pPr>
              <a:defRPr/>
            </a:pPr>
            <a:fld id="{261D6B92-4A93-41D8-863C-C88292941B99}" type="slidenum">
              <a:rPr lang="en-US"/>
              <a:pPr>
                <a:defRPr/>
              </a:pPr>
              <a:t>36</a:t>
            </a:fld>
            <a:endParaRPr lang="en-US"/>
          </a:p>
        </p:txBody>
      </p:sp>
      <p:sp>
        <p:nvSpPr>
          <p:cNvPr id="6" name="Pladsholder til sidefod 5"/>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10" name="Pladsholder til indhold 9"/>
          <p:cNvSpPr>
            <a:spLocks noGrp="1"/>
          </p:cNvSpPr>
          <p:nvPr>
            <p:ph idx="1"/>
          </p:nvPr>
        </p:nvSpPr>
        <p:spPr>
          <a:xfrm>
            <a:off x="2051720" y="260648"/>
            <a:ext cx="6635080" cy="5857916"/>
          </a:xfrm>
        </p:spPr>
        <p:txBody>
          <a:bodyPr>
            <a:noAutofit/>
          </a:bodyPr>
          <a:lstStyle/>
          <a:p>
            <a:pPr>
              <a:buNone/>
            </a:pPr>
            <a:r>
              <a:rPr lang="da-DK" sz="2800" dirty="0" smtClean="0">
                <a:latin typeface="+mj-lt"/>
              </a:rPr>
              <a:t>Hvorfor </a:t>
            </a:r>
            <a:r>
              <a:rPr lang="da-DK" sz="2800" dirty="0" err="1" smtClean="0">
                <a:latin typeface="+mj-lt"/>
              </a:rPr>
              <a:t>narrativiserer</a:t>
            </a:r>
            <a:r>
              <a:rPr lang="da-DK" sz="2800" dirty="0" smtClean="0">
                <a:latin typeface="+mj-lt"/>
              </a:rPr>
              <a:t> mennesket sin dagligdag?</a:t>
            </a:r>
          </a:p>
          <a:p>
            <a:pPr lvl="1">
              <a:buNone/>
            </a:pPr>
            <a:r>
              <a:rPr lang="da-DK" dirty="0" smtClean="0">
                <a:latin typeface="+mj-lt"/>
              </a:rPr>
              <a:t>Det </a:t>
            </a:r>
            <a:r>
              <a:rPr lang="da-DK" dirty="0">
                <a:latin typeface="+mj-lt"/>
              </a:rPr>
              <a:t>at fastholde sig selv og andre i rutiner, kræver en konstant bearbejdning, nemlig al den snak der fylder hverdagen. Det er det tyngdefelt, der holder de enkelte i deres baner. </a:t>
            </a:r>
            <a:r>
              <a:rPr lang="da-DK" i="1" dirty="0">
                <a:solidFill>
                  <a:srgbClr val="FF0000"/>
                </a:solidFill>
                <a:latin typeface="+mj-lt"/>
              </a:rPr>
              <a:t>Livsstil er </a:t>
            </a:r>
            <a:r>
              <a:rPr lang="da-DK" i="1" dirty="0" smtClean="0">
                <a:solidFill>
                  <a:srgbClr val="FF0000"/>
                </a:solidFill>
                <a:latin typeface="+mj-lt"/>
              </a:rPr>
              <a:t>[hovedsageligt] </a:t>
            </a:r>
            <a:r>
              <a:rPr lang="da-DK" i="1" dirty="0">
                <a:solidFill>
                  <a:srgbClr val="FF0000"/>
                </a:solidFill>
                <a:latin typeface="+mj-lt"/>
              </a:rPr>
              <a:t>dette konkrete vedligeholdelsesarbejde</a:t>
            </a:r>
            <a:r>
              <a:rPr lang="da-DK" dirty="0">
                <a:latin typeface="+mj-lt"/>
              </a:rPr>
              <a:t>. </a:t>
            </a:r>
            <a:endParaRPr lang="da-DK" sz="2800" dirty="0">
              <a:latin typeface="+mj-lt"/>
            </a:endParaRPr>
          </a:p>
        </p:txBody>
      </p:sp>
      <p:sp>
        <p:nvSpPr>
          <p:cNvPr id="8" name="Tekstboks 7"/>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solidFill>
                  <a:srgbClr val="FF0000"/>
                </a:solidFill>
                <a:latin typeface="+mn-lt"/>
              </a:rPr>
              <a:t>Hvis din nabo…</a:t>
            </a:r>
            <a:r>
              <a:rPr lang="da-DK" dirty="0">
                <a:solidFill>
                  <a:srgbClr val="FF0000"/>
                </a:solidFill>
                <a:latin typeface="+mn-lt"/>
              </a:rPr>
              <a:t/>
            </a:r>
            <a:br>
              <a:rPr lang="da-DK" dirty="0">
                <a:solidFill>
                  <a:srgbClr val="FF0000"/>
                </a:solidFill>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0E68BF95-24A1-4571-B895-433D695FFAD6}" type="datetime1">
              <a:rPr lang="da-DK" smtClean="0"/>
              <a:t>18-09-2018</a:t>
            </a:fld>
            <a:endParaRPr lang="en-US"/>
          </a:p>
        </p:txBody>
      </p:sp>
      <p:sp>
        <p:nvSpPr>
          <p:cNvPr id="5" name="Pladsholder til diasnummer 4"/>
          <p:cNvSpPr>
            <a:spLocks noGrp="1"/>
          </p:cNvSpPr>
          <p:nvPr>
            <p:ph type="sldNum" sz="quarter" idx="12"/>
          </p:nvPr>
        </p:nvSpPr>
        <p:spPr/>
        <p:txBody>
          <a:bodyPr/>
          <a:lstStyle/>
          <a:p>
            <a:pPr>
              <a:defRPr/>
            </a:pPr>
            <a:fld id="{261D6B92-4A93-41D8-863C-C88292941B99}" type="slidenum">
              <a:rPr lang="en-US"/>
              <a:pPr>
                <a:defRPr/>
              </a:pPr>
              <a:t>37</a:t>
            </a:fld>
            <a:endParaRPr lang="en-US"/>
          </a:p>
        </p:txBody>
      </p:sp>
      <p:sp>
        <p:nvSpPr>
          <p:cNvPr id="6" name="Pladsholder til sidefod 5"/>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10" name="Pladsholder til indhold 9"/>
          <p:cNvSpPr>
            <a:spLocks noGrp="1"/>
          </p:cNvSpPr>
          <p:nvPr>
            <p:ph idx="1"/>
          </p:nvPr>
        </p:nvSpPr>
        <p:spPr>
          <a:xfrm>
            <a:off x="2051720" y="642918"/>
            <a:ext cx="6635080" cy="5857916"/>
          </a:xfrm>
        </p:spPr>
        <p:txBody>
          <a:bodyPr>
            <a:noAutofit/>
          </a:bodyPr>
          <a:lstStyle/>
          <a:p>
            <a:pPr>
              <a:buNone/>
            </a:pPr>
            <a:r>
              <a:rPr lang="da-DK" sz="2800" dirty="0" smtClean="0">
                <a:latin typeface="+mj-lt"/>
              </a:rPr>
              <a:t>Er det moderne menneske individualistisk?</a:t>
            </a:r>
          </a:p>
          <a:p>
            <a:pPr lvl="1">
              <a:buNone/>
            </a:pPr>
            <a:endParaRPr lang="da-DK" dirty="0" smtClean="0">
              <a:latin typeface="+mj-lt"/>
            </a:endParaRPr>
          </a:p>
          <a:p>
            <a:pPr>
              <a:buNone/>
            </a:pPr>
            <a:r>
              <a:rPr lang="da-DK" sz="2800" dirty="0" smtClean="0">
                <a:latin typeface="+mj-lt"/>
              </a:rPr>
              <a:t>Hvem er mere individualistisk – en dansker eller en spanier?</a:t>
            </a:r>
          </a:p>
          <a:p>
            <a:pPr lvl="1">
              <a:buNone/>
            </a:pPr>
            <a:r>
              <a:rPr lang="da-DK" dirty="0" smtClean="0">
                <a:latin typeface="+mj-lt"/>
              </a:rPr>
              <a:t>Overfor den nære gruppe</a:t>
            </a:r>
          </a:p>
          <a:p>
            <a:pPr lvl="1">
              <a:buNone/>
            </a:pPr>
            <a:r>
              <a:rPr lang="da-DK" dirty="0" smtClean="0">
                <a:latin typeface="+mj-lt"/>
              </a:rPr>
              <a:t>Overfor samfundet  </a:t>
            </a:r>
          </a:p>
          <a:p>
            <a:pPr>
              <a:buNone/>
            </a:pPr>
            <a:endParaRPr lang="en-US" dirty="0"/>
          </a:p>
        </p:txBody>
      </p:sp>
      <p:sp>
        <p:nvSpPr>
          <p:cNvPr id="8" name="Tekstboks 7"/>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solidFill>
                  <a:srgbClr val="FF0000"/>
                </a:solidFill>
                <a:latin typeface="+mn-lt"/>
              </a:rPr>
              <a:t>Hvis din nabo…</a:t>
            </a:r>
            <a:r>
              <a:rPr lang="da-DK" dirty="0">
                <a:solidFill>
                  <a:srgbClr val="FF0000"/>
                </a:solidFill>
                <a:latin typeface="+mn-lt"/>
              </a:rPr>
              <a:t/>
            </a:r>
            <a:br>
              <a:rPr lang="da-DK" dirty="0">
                <a:solidFill>
                  <a:srgbClr val="FF0000"/>
                </a:solidFill>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643042" y="500042"/>
            <a:ext cx="5653047" cy="5697559"/>
          </a:xfrm>
          <a:prstGeom prst="rect">
            <a:avLst/>
          </a:prstGeom>
          <a:noFill/>
          <a:ln w="9525">
            <a:noFill/>
            <a:miter lim="800000"/>
            <a:headEnd/>
            <a:tailEnd/>
          </a:ln>
          <a:effectLst/>
        </p:spPr>
      </p:pic>
      <p:sp>
        <p:nvSpPr>
          <p:cNvPr id="5" name="Pladsholder til dato 4"/>
          <p:cNvSpPr>
            <a:spLocks noGrp="1"/>
          </p:cNvSpPr>
          <p:nvPr>
            <p:ph type="dt" sz="half" idx="10"/>
          </p:nvPr>
        </p:nvSpPr>
        <p:spPr/>
        <p:txBody>
          <a:bodyPr/>
          <a:lstStyle/>
          <a:p>
            <a:pPr>
              <a:defRPr/>
            </a:pPr>
            <a:fld id="{C5702A94-4D2D-498A-A93C-AF8EDFF6F8FD}" type="datetime1">
              <a:rPr lang="da-DK" smtClean="0"/>
              <a:t>18-09-2018</a:t>
            </a:fld>
            <a:endParaRPr lang="en-US"/>
          </a:p>
        </p:txBody>
      </p:sp>
      <p:sp>
        <p:nvSpPr>
          <p:cNvPr id="6" name="Pladsholder til diasnummer 5"/>
          <p:cNvSpPr>
            <a:spLocks noGrp="1"/>
          </p:cNvSpPr>
          <p:nvPr>
            <p:ph type="sldNum" sz="quarter" idx="12"/>
          </p:nvPr>
        </p:nvSpPr>
        <p:spPr/>
        <p:txBody>
          <a:bodyPr/>
          <a:lstStyle/>
          <a:p>
            <a:pPr>
              <a:defRPr/>
            </a:pPr>
            <a:fld id="{95138D2B-9F13-4FEC-AFDA-58A58D2D66DA}" type="slidenum">
              <a:rPr lang="en-US" smtClean="0"/>
              <a:pPr>
                <a:defRPr/>
              </a:pPr>
              <a:t>38</a:t>
            </a:fld>
            <a:endParaRPr lang="en-US"/>
          </a:p>
        </p:txBody>
      </p:sp>
      <p:sp>
        <p:nvSpPr>
          <p:cNvPr id="7" name="Pladsholder til sidefod 6"/>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8" name="Tekstboks 7"/>
          <p:cNvSpPr txBox="1"/>
          <p:nvPr/>
        </p:nvSpPr>
        <p:spPr>
          <a:xfrm>
            <a:off x="4071934" y="71414"/>
            <a:ext cx="966931" cy="369332"/>
          </a:xfrm>
          <a:prstGeom prst="rect">
            <a:avLst/>
          </a:prstGeom>
          <a:noFill/>
        </p:spPr>
        <p:txBody>
          <a:bodyPr wrap="none" rtlCol="0">
            <a:spAutoFit/>
          </a:bodyPr>
          <a:lstStyle/>
          <a:p>
            <a:r>
              <a:rPr lang="da-DK" dirty="0" err="1" smtClean="0"/>
              <a:t>modern</a:t>
            </a:r>
            <a:endParaRPr lang="en-US" dirty="0"/>
          </a:p>
        </p:txBody>
      </p:sp>
      <p:sp>
        <p:nvSpPr>
          <p:cNvPr id="9" name="Tekstboks 8"/>
          <p:cNvSpPr txBox="1"/>
          <p:nvPr/>
        </p:nvSpPr>
        <p:spPr>
          <a:xfrm>
            <a:off x="3958564" y="6072206"/>
            <a:ext cx="1184940" cy="369332"/>
          </a:xfrm>
          <a:prstGeom prst="rect">
            <a:avLst/>
          </a:prstGeom>
          <a:noFill/>
        </p:spPr>
        <p:txBody>
          <a:bodyPr wrap="none" rtlCol="0">
            <a:spAutoFit/>
          </a:bodyPr>
          <a:lstStyle/>
          <a:p>
            <a:r>
              <a:rPr lang="da-DK" dirty="0" smtClean="0"/>
              <a:t>traditionel</a:t>
            </a:r>
            <a:endParaRPr lang="en-US" dirty="0"/>
          </a:p>
        </p:txBody>
      </p:sp>
      <p:sp>
        <p:nvSpPr>
          <p:cNvPr id="10" name="Tekstboks 9"/>
          <p:cNvSpPr txBox="1"/>
          <p:nvPr/>
        </p:nvSpPr>
        <p:spPr>
          <a:xfrm>
            <a:off x="142844" y="3131106"/>
            <a:ext cx="1492716" cy="369332"/>
          </a:xfrm>
          <a:prstGeom prst="rect">
            <a:avLst/>
          </a:prstGeom>
          <a:noFill/>
        </p:spPr>
        <p:txBody>
          <a:bodyPr wrap="none" rtlCol="0">
            <a:spAutoFit/>
          </a:bodyPr>
          <a:lstStyle/>
          <a:p>
            <a:r>
              <a:rPr lang="da-DK" dirty="0" smtClean="0"/>
              <a:t>materialisme</a:t>
            </a:r>
            <a:endParaRPr lang="en-US" dirty="0"/>
          </a:p>
        </p:txBody>
      </p:sp>
      <p:sp>
        <p:nvSpPr>
          <p:cNvPr id="11" name="Tekstboks 10"/>
          <p:cNvSpPr txBox="1"/>
          <p:nvPr/>
        </p:nvSpPr>
        <p:spPr>
          <a:xfrm>
            <a:off x="7341798" y="3143248"/>
            <a:ext cx="1159292" cy="369332"/>
          </a:xfrm>
          <a:prstGeom prst="rect">
            <a:avLst/>
          </a:prstGeom>
          <a:noFill/>
        </p:spPr>
        <p:txBody>
          <a:bodyPr wrap="none" rtlCol="0">
            <a:spAutoFit/>
          </a:bodyPr>
          <a:lstStyle/>
          <a:p>
            <a:r>
              <a:rPr lang="da-DK" dirty="0" smtClean="0"/>
              <a:t>idealisme</a:t>
            </a:r>
            <a:endParaRPr lang="en-US" dirty="0"/>
          </a:p>
        </p:txBody>
      </p:sp>
      <p:pic>
        <p:nvPicPr>
          <p:cNvPr id="6146" name="Picture 2"/>
          <p:cNvPicPr>
            <a:picLocks noChangeAspect="1" noChangeArrowheads="1"/>
          </p:cNvPicPr>
          <p:nvPr/>
        </p:nvPicPr>
        <p:blipFill>
          <a:blip r:embed="rId3"/>
          <a:srcRect/>
          <a:stretch>
            <a:fillRect/>
          </a:stretch>
        </p:blipFill>
        <p:spPr bwMode="auto">
          <a:xfrm>
            <a:off x="7143769" y="4058695"/>
            <a:ext cx="2000231" cy="2799305"/>
          </a:xfrm>
          <a:prstGeom prst="rect">
            <a:avLst/>
          </a:prstGeom>
          <a:noFill/>
          <a:ln w="9525">
            <a:noFill/>
            <a:miter lim="800000"/>
            <a:headEnd/>
            <a:tailEnd/>
          </a:ln>
          <a:effectLst/>
        </p:spPr>
      </p:pic>
      <p:sp>
        <p:nvSpPr>
          <p:cNvPr id="12" name="Tekstboks 11"/>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solidFill>
                  <a:srgbClr val="FF0000"/>
                </a:solidFill>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17756167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483767" y="-15984"/>
            <a:ext cx="6552729" cy="1428760"/>
          </a:xfrm>
        </p:spPr>
        <p:txBody>
          <a:bodyPr>
            <a:normAutofit/>
          </a:bodyPr>
          <a:lstStyle/>
          <a:p>
            <a:pPr>
              <a:buNone/>
            </a:pPr>
            <a:r>
              <a:rPr lang="da-DK" sz="1400" b="1" dirty="0" smtClean="0"/>
              <a:t>Matador og Minerva-modellen</a:t>
            </a:r>
            <a:endParaRPr lang="da-DK" sz="1400" dirty="0" smtClean="0"/>
          </a:p>
          <a:p>
            <a:pPr>
              <a:buNone/>
            </a:pPr>
            <a:r>
              <a:rPr lang="da-DK" sz="1400" dirty="0" smtClean="0"/>
              <a:t>DR’s dramachef Ingolf Gabold lavede med udgangspunkt i Minerva-modellen en oversigt over, hvordan Matadors brede appeal i befolkningen hænger sammen med det lige så bredt sammensatte persongalleri. </a:t>
            </a:r>
          </a:p>
          <a:p>
            <a:pPr>
              <a:buNone/>
            </a:pPr>
            <a:endParaRPr lang="en-US" sz="1400" dirty="0"/>
          </a:p>
        </p:txBody>
      </p:sp>
      <p:pic>
        <p:nvPicPr>
          <p:cNvPr id="3076" name="Picture 4">
            <a:hlinkClick r:id="rId2"/>
          </p:cNvPr>
          <p:cNvPicPr>
            <a:picLocks noChangeAspect="1" noChangeArrowheads="1"/>
          </p:cNvPicPr>
          <p:nvPr/>
        </p:nvPicPr>
        <p:blipFill>
          <a:blip r:embed="rId3"/>
          <a:srcRect/>
          <a:stretch>
            <a:fillRect/>
          </a:stretch>
        </p:blipFill>
        <p:spPr bwMode="auto">
          <a:xfrm>
            <a:off x="2409369" y="1052736"/>
            <a:ext cx="6555119" cy="5990319"/>
          </a:xfrm>
          <a:prstGeom prst="rect">
            <a:avLst/>
          </a:prstGeom>
          <a:noFill/>
          <a:ln w="9525">
            <a:noFill/>
            <a:miter lim="800000"/>
            <a:headEnd/>
            <a:tailEnd/>
          </a:ln>
          <a:effectLst/>
        </p:spPr>
      </p:pic>
      <p:sp>
        <p:nvSpPr>
          <p:cNvPr id="5" name="Pladsholder til dato 4"/>
          <p:cNvSpPr>
            <a:spLocks noGrp="1"/>
          </p:cNvSpPr>
          <p:nvPr>
            <p:ph type="dt" sz="half" idx="10"/>
          </p:nvPr>
        </p:nvSpPr>
        <p:spPr/>
        <p:txBody>
          <a:bodyPr/>
          <a:lstStyle/>
          <a:p>
            <a:pPr>
              <a:defRPr/>
            </a:pPr>
            <a:fld id="{F0EAA43E-5C08-4E1F-A2F1-2C130A0FF235}" type="datetime1">
              <a:rPr lang="da-DK" smtClean="0"/>
              <a:t>18-09-2018</a:t>
            </a:fld>
            <a:endParaRPr lang="en-US"/>
          </a:p>
        </p:txBody>
      </p:sp>
      <p:sp>
        <p:nvSpPr>
          <p:cNvPr id="6" name="Pladsholder til diasnummer 5"/>
          <p:cNvSpPr>
            <a:spLocks noGrp="1"/>
          </p:cNvSpPr>
          <p:nvPr>
            <p:ph type="sldNum" sz="quarter" idx="12"/>
          </p:nvPr>
        </p:nvSpPr>
        <p:spPr/>
        <p:txBody>
          <a:bodyPr/>
          <a:lstStyle/>
          <a:p>
            <a:pPr>
              <a:defRPr/>
            </a:pPr>
            <a:fld id="{95138D2B-9F13-4FEC-AFDA-58A58D2D66DA}" type="slidenum">
              <a:rPr lang="en-US" smtClean="0"/>
              <a:pPr>
                <a:defRPr/>
              </a:pPr>
              <a:t>39</a:t>
            </a:fld>
            <a:endParaRPr lang="en-US"/>
          </a:p>
        </p:txBody>
      </p:sp>
      <p:sp>
        <p:nvSpPr>
          <p:cNvPr id="7" name="Pladsholder til sidefod 6"/>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8" name="Tekstboks 7"/>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solidFill>
                  <a:srgbClr val="FF0000"/>
                </a:solidFill>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1579174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123728" y="476672"/>
            <a:ext cx="6552728" cy="5976664"/>
          </a:xfrm>
        </p:spPr>
        <p:txBody>
          <a:bodyPr/>
          <a:lstStyle/>
          <a:p>
            <a:pPr algn="r">
              <a:buFont typeface="Arial" charset="0"/>
              <a:buNone/>
            </a:pPr>
            <a:r>
              <a:rPr lang="da-DK" sz="2800" dirty="0" smtClean="0">
                <a:latin typeface="+mj-lt"/>
                <a:ea typeface="Calibri" pitchFamily="34" charset="0"/>
                <a:cs typeface="Arial" pitchFamily="34" charset="0"/>
              </a:rPr>
              <a:t>1. Schneider &amp; </a:t>
            </a:r>
            <a:r>
              <a:rPr lang="da-DK" sz="2800" dirty="0" err="1" smtClean="0">
                <a:latin typeface="+mj-lt"/>
                <a:ea typeface="Calibri" pitchFamily="34" charset="0"/>
                <a:cs typeface="Arial" pitchFamily="34" charset="0"/>
              </a:rPr>
              <a:t>Barsoux</a:t>
            </a:r>
            <a:r>
              <a:rPr lang="da-DK" sz="2800" dirty="0" smtClean="0">
                <a:latin typeface="+mj-lt"/>
                <a:ea typeface="Calibri" pitchFamily="34" charset="0"/>
                <a:cs typeface="Arial" pitchFamily="34" charset="0"/>
              </a:rPr>
              <a:t>: The </a:t>
            </a:r>
            <a:r>
              <a:rPr lang="da-DK" sz="2800" dirty="0" err="1" smtClean="0">
                <a:latin typeface="+mj-lt"/>
                <a:ea typeface="Calibri" pitchFamily="34" charset="0"/>
                <a:cs typeface="Arial" pitchFamily="34" charset="0"/>
              </a:rPr>
              <a:t>undertow</a:t>
            </a:r>
            <a:r>
              <a:rPr lang="da-DK" sz="2800" dirty="0" smtClean="0">
                <a:latin typeface="+mj-lt"/>
                <a:ea typeface="Calibri" pitchFamily="34" charset="0"/>
                <a:cs typeface="Arial" pitchFamily="34" charset="0"/>
              </a:rPr>
              <a:t> of </a:t>
            </a:r>
            <a:r>
              <a:rPr lang="da-DK" sz="2800" dirty="0" err="1" smtClean="0">
                <a:latin typeface="+mj-lt"/>
                <a:ea typeface="Calibri" pitchFamily="34" charset="0"/>
                <a:cs typeface="Arial" pitchFamily="34" charset="0"/>
              </a:rPr>
              <a:t>culture</a:t>
            </a:r>
            <a:endParaRPr lang="da-DK" sz="2800" dirty="0" smtClean="0">
              <a:latin typeface="+mj-lt"/>
              <a:ea typeface="Calibri" pitchFamily="34" charset="0"/>
              <a:cs typeface="Arial" pitchFamily="34" charset="0"/>
            </a:endParaRPr>
          </a:p>
          <a:p>
            <a:pPr>
              <a:lnSpc>
                <a:spcPct val="90000"/>
              </a:lnSpc>
              <a:buFontTx/>
              <a:buNone/>
            </a:pPr>
            <a:r>
              <a:rPr lang="da-DK" sz="2800" dirty="0">
                <a:latin typeface="+mj-lt"/>
                <a:cs typeface="Arial" pitchFamily="34" charset="0"/>
              </a:rPr>
              <a:t>Hvilke adskilte lag kan </a:t>
            </a:r>
            <a:r>
              <a:rPr lang="da-DK" sz="2800" dirty="0" smtClean="0">
                <a:latin typeface="+mj-lt"/>
                <a:cs typeface="Arial" pitchFamily="34" charset="0"/>
              </a:rPr>
              <a:t>kulturelementer </a:t>
            </a:r>
            <a:r>
              <a:rPr lang="da-DK" sz="2800" dirty="0">
                <a:latin typeface="+mj-lt"/>
                <a:cs typeface="Arial" pitchFamily="34" charset="0"/>
              </a:rPr>
              <a:t>inddeles i? </a:t>
            </a:r>
          </a:p>
          <a:p>
            <a:pPr>
              <a:lnSpc>
                <a:spcPct val="90000"/>
              </a:lnSpc>
              <a:buFontTx/>
              <a:buNone/>
            </a:pPr>
            <a:r>
              <a:rPr lang="en-US" sz="2800" dirty="0">
                <a:latin typeface="+mj-lt"/>
                <a:cs typeface="Arial" pitchFamily="34" charset="0"/>
              </a:rPr>
              <a:t>The layers of </a:t>
            </a:r>
            <a:r>
              <a:rPr lang="en-US" sz="2800" dirty="0" smtClean="0">
                <a:latin typeface="+mj-lt"/>
                <a:cs typeface="Arial" pitchFamily="34" charset="0"/>
              </a:rPr>
              <a:t>culture (</a:t>
            </a:r>
            <a:r>
              <a:rPr lang="en-US" sz="2800" dirty="0" err="1" smtClean="0">
                <a:latin typeface="+mj-lt"/>
                <a:cs typeface="Arial" pitchFamily="34" charset="0"/>
              </a:rPr>
              <a:t>bl.a</a:t>
            </a:r>
            <a:r>
              <a:rPr lang="en-US" sz="2800" dirty="0" smtClean="0">
                <a:latin typeface="+mj-lt"/>
                <a:cs typeface="Arial" pitchFamily="34" charset="0"/>
              </a:rPr>
              <a:t>. </a:t>
            </a:r>
            <a:r>
              <a:rPr lang="en-US" sz="2800" dirty="0" err="1" smtClean="0">
                <a:latin typeface="+mj-lt"/>
                <a:cs typeface="Arial" pitchFamily="34" charset="0"/>
              </a:rPr>
              <a:t>Trompenaars</a:t>
            </a:r>
            <a:r>
              <a:rPr lang="en-US" sz="2800" dirty="0" smtClean="0">
                <a:latin typeface="+mj-lt"/>
                <a:cs typeface="Arial" pitchFamily="34" charset="0"/>
              </a:rPr>
              <a:t>)</a:t>
            </a:r>
            <a:endParaRPr lang="en-US" sz="2800" b="1" dirty="0">
              <a:latin typeface="+mj-lt"/>
              <a:cs typeface="Arial" pitchFamily="34" charset="0"/>
            </a:endParaRPr>
          </a:p>
          <a:p>
            <a:pPr>
              <a:lnSpc>
                <a:spcPct val="90000"/>
              </a:lnSpc>
            </a:pPr>
            <a:r>
              <a:rPr lang="en-US" sz="2800" dirty="0">
                <a:latin typeface="+mj-lt"/>
                <a:cs typeface="Arial" pitchFamily="34" charset="0"/>
              </a:rPr>
              <a:t>Artifacts and products; Art and design; symbols; </a:t>
            </a:r>
            <a:r>
              <a:rPr lang="en-US" sz="2800" dirty="0" smtClean="0">
                <a:latin typeface="+mj-lt"/>
                <a:cs typeface="Arial" pitchFamily="34" charset="0"/>
              </a:rPr>
              <a:t>lifestyle</a:t>
            </a:r>
          </a:p>
          <a:p>
            <a:pPr>
              <a:lnSpc>
                <a:spcPct val="90000"/>
              </a:lnSpc>
            </a:pPr>
            <a:r>
              <a:rPr lang="en-US" sz="2800" dirty="0" smtClean="0">
                <a:latin typeface="+mj-lt"/>
                <a:cs typeface="Arial" pitchFamily="34" charset="0"/>
              </a:rPr>
              <a:t>Norms </a:t>
            </a:r>
            <a:r>
              <a:rPr lang="en-US" sz="2800" dirty="0">
                <a:latin typeface="+mj-lt"/>
                <a:cs typeface="Arial" pitchFamily="34" charset="0"/>
              </a:rPr>
              <a:t>and values; laws and cultural traditions. Norms are what we agree we should do, values is what we like to do</a:t>
            </a:r>
          </a:p>
          <a:p>
            <a:pPr>
              <a:lnSpc>
                <a:spcPct val="90000"/>
              </a:lnSpc>
            </a:pPr>
            <a:r>
              <a:rPr lang="en-US" sz="2800" dirty="0" smtClean="0">
                <a:latin typeface="+mj-lt"/>
                <a:cs typeface="Arial" pitchFamily="34" charset="0"/>
              </a:rPr>
              <a:t>Basic </a:t>
            </a:r>
            <a:r>
              <a:rPr lang="en-US" sz="2800" dirty="0">
                <a:latin typeface="+mj-lt"/>
                <a:cs typeface="Arial" pitchFamily="34" charset="0"/>
              </a:rPr>
              <a:t>assumptions; core of human existence; the strive for survival; the search for happiness and fulfillment</a:t>
            </a:r>
          </a:p>
          <a:p>
            <a:pPr>
              <a:lnSpc>
                <a:spcPct val="90000"/>
              </a:lnSpc>
            </a:pPr>
            <a:endParaRPr lang="en-US" sz="2400" dirty="0">
              <a:latin typeface="+mj-lt"/>
              <a:cs typeface="Arial" pitchFamily="34" charset="0"/>
            </a:endParaRPr>
          </a:p>
        </p:txBody>
      </p:sp>
      <p:sp>
        <p:nvSpPr>
          <p:cNvPr id="4" name="Pladsholder til dato 3"/>
          <p:cNvSpPr>
            <a:spLocks noGrp="1"/>
          </p:cNvSpPr>
          <p:nvPr>
            <p:ph type="dt" sz="quarter" idx="10"/>
          </p:nvPr>
        </p:nvSpPr>
        <p:spPr/>
        <p:txBody>
          <a:bodyPr/>
          <a:lstStyle/>
          <a:p>
            <a:pPr>
              <a:defRPr/>
            </a:pPr>
            <a:fld id="{E421AB3E-FC0A-4935-A72E-3D7F60D306B2}"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p>
            <a:pPr>
              <a:defRPr/>
            </a:pPr>
            <a:fld id="{9277F779-7DCE-4E3A-A782-285CAF2B8C3D}" type="slidenum">
              <a:rPr lang="en-US"/>
              <a:pPr>
                <a:defRPr/>
              </a:pPr>
              <a:t>4</a:t>
            </a:fld>
            <a:endParaRPr lang="en-US"/>
          </a:p>
        </p:txBody>
      </p:sp>
      <p:sp>
        <p:nvSpPr>
          <p:cNvPr id="7" name="Tekstboks 6"/>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solidFill>
                  <a:srgbClr val="FF0000"/>
                </a:solidFill>
                <a:latin typeface="+mn-lt"/>
                <a:cs typeface="Times New Roman"/>
              </a:rPr>
              <a:t>The </a:t>
            </a:r>
            <a:r>
              <a:rPr lang="en-US" dirty="0" smtClean="0">
                <a:solidFill>
                  <a:srgbClr val="FF0000"/>
                </a:solidFill>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332038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598D5B90-C22F-488F-B2FB-7F33751A9644}" type="datetime1">
              <a:rPr lang="da-DK" smtClean="0"/>
              <a:t>18-09-2018</a:t>
            </a:fld>
            <a:endParaRPr lang="en-US"/>
          </a:p>
        </p:txBody>
      </p:sp>
      <p:sp>
        <p:nvSpPr>
          <p:cNvPr id="5" name="Pladsholder til diasnummer 4"/>
          <p:cNvSpPr>
            <a:spLocks noGrp="1"/>
          </p:cNvSpPr>
          <p:nvPr>
            <p:ph type="sldNum" sz="quarter" idx="12"/>
          </p:nvPr>
        </p:nvSpPr>
        <p:spPr/>
        <p:txBody>
          <a:bodyPr/>
          <a:lstStyle/>
          <a:p>
            <a:pPr>
              <a:defRPr/>
            </a:pPr>
            <a:fld id="{261D6B92-4A93-41D8-863C-C88292941B99}" type="slidenum">
              <a:rPr lang="en-US"/>
              <a:pPr>
                <a:defRPr/>
              </a:pPr>
              <a:t>40</a:t>
            </a:fld>
            <a:endParaRPr lang="en-US"/>
          </a:p>
        </p:txBody>
      </p:sp>
      <p:sp>
        <p:nvSpPr>
          <p:cNvPr id="10" name="Pladsholder til indhold 9"/>
          <p:cNvSpPr>
            <a:spLocks noGrp="1"/>
          </p:cNvSpPr>
          <p:nvPr>
            <p:ph idx="1"/>
          </p:nvPr>
        </p:nvSpPr>
        <p:spPr>
          <a:xfrm>
            <a:off x="2113384" y="548680"/>
            <a:ext cx="6635080" cy="5857916"/>
          </a:xfrm>
        </p:spPr>
        <p:txBody>
          <a:bodyPr>
            <a:normAutofit fontScale="85000" lnSpcReduction="20000"/>
          </a:bodyPr>
          <a:lstStyle/>
          <a:p>
            <a:pPr algn="r">
              <a:buNone/>
            </a:pPr>
            <a:r>
              <a:rPr lang="da-DK" dirty="0"/>
              <a:t>Reza Aslan: How to </a:t>
            </a:r>
            <a:r>
              <a:rPr lang="da-DK" dirty="0" err="1"/>
              <a:t>win</a:t>
            </a:r>
            <a:r>
              <a:rPr lang="da-DK" dirty="0"/>
              <a:t> a </a:t>
            </a:r>
            <a:r>
              <a:rPr lang="da-DK" dirty="0" err="1"/>
              <a:t>cosmic</a:t>
            </a:r>
            <a:r>
              <a:rPr lang="da-DK" dirty="0"/>
              <a:t> </a:t>
            </a:r>
            <a:r>
              <a:rPr lang="da-DK" dirty="0" err="1"/>
              <a:t>war</a:t>
            </a:r>
            <a:endParaRPr lang="da-DK" dirty="0"/>
          </a:p>
          <a:p>
            <a:pPr algn="r">
              <a:buNone/>
            </a:pPr>
            <a:r>
              <a:rPr lang="da-DK" dirty="0"/>
              <a:t>Se ligeledes </a:t>
            </a:r>
            <a:r>
              <a:rPr lang="da-DK" dirty="0">
                <a:hlinkClick r:id="rId2"/>
              </a:rPr>
              <a:t>http://www.information.dk/201075</a:t>
            </a:r>
            <a:endParaRPr lang="da-DK" dirty="0"/>
          </a:p>
          <a:p>
            <a:pPr>
              <a:buNone/>
            </a:pPr>
            <a:endParaRPr lang="da-DK" dirty="0"/>
          </a:p>
          <a:p>
            <a:pPr>
              <a:buNone/>
            </a:pPr>
            <a:r>
              <a:rPr lang="da-DK" dirty="0"/>
              <a:t>Hvorfor er den amerikanske kultur en stor udfordring for markedskommunikation?</a:t>
            </a:r>
          </a:p>
          <a:p>
            <a:r>
              <a:rPr lang="da-DK" dirty="0"/>
              <a:t>Indvandresamfund </a:t>
            </a:r>
          </a:p>
          <a:p>
            <a:r>
              <a:rPr lang="da-DK" dirty="0"/>
              <a:t>I begyndelsen var isen, derpå kom indvandrerne (Benny Andresen)</a:t>
            </a:r>
          </a:p>
          <a:p>
            <a:r>
              <a:rPr lang="da-DK" dirty="0"/>
              <a:t>Sammensat og løbende redefineret kultur.</a:t>
            </a:r>
          </a:p>
          <a:p>
            <a:pPr>
              <a:buNone/>
            </a:pPr>
            <a:endParaRPr lang="da-DK" dirty="0"/>
          </a:p>
          <a:p>
            <a:pPr>
              <a:buNone/>
            </a:pPr>
            <a:r>
              <a:rPr lang="da-DK" dirty="0"/>
              <a:t>Kan alle og enhver blive amerikaner?</a:t>
            </a:r>
          </a:p>
          <a:p>
            <a:pPr>
              <a:buNone/>
            </a:pPr>
            <a:endParaRPr lang="da-DK" dirty="0"/>
          </a:p>
          <a:p>
            <a:pPr>
              <a:buNone/>
            </a:pPr>
            <a:r>
              <a:rPr lang="da-DK" dirty="0"/>
              <a:t>Kan alle og enhver blive dansker?</a:t>
            </a:r>
          </a:p>
          <a:p>
            <a:pPr>
              <a:buNone/>
            </a:pPr>
            <a:endParaRPr lang="da-DK" sz="2400" dirty="0" smtClean="0"/>
          </a:p>
          <a:p>
            <a:pPr>
              <a:buNone/>
            </a:pPr>
            <a:endParaRPr lang="da-DK" sz="2400" dirty="0" smtClean="0"/>
          </a:p>
          <a:p>
            <a:pPr>
              <a:buNone/>
            </a:pPr>
            <a:endParaRPr lang="da-DK" sz="2400" dirty="0" smtClean="0"/>
          </a:p>
          <a:p>
            <a:pPr>
              <a:buNone/>
            </a:pPr>
            <a:endParaRPr lang="da-DK" sz="2400" dirty="0" smtClean="0"/>
          </a:p>
          <a:p>
            <a:pPr>
              <a:buNone/>
            </a:pPr>
            <a:endParaRPr lang="en-US" sz="2400" dirty="0"/>
          </a:p>
        </p:txBody>
      </p:sp>
      <p:sp>
        <p:nvSpPr>
          <p:cNvPr id="2" name="Pladsholder til sidefod 1"/>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9" name="Tekstboks 8"/>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solidFill>
                  <a:srgbClr val="FF0000"/>
                </a:solidFill>
                <a:latin typeface="+mn-lt"/>
              </a:rPr>
              <a:t>How to win a cosmic </a:t>
            </a:r>
            <a:r>
              <a:rPr lang="en-US" dirty="0" smtClean="0">
                <a:solidFill>
                  <a:srgbClr val="FF0000"/>
                </a:solidFill>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30658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DCEDF688-3796-462E-BF68-EBFB993071CB}" type="datetime1">
              <a:rPr lang="da-DK" smtClean="0"/>
              <a:t>18-09-2018</a:t>
            </a:fld>
            <a:endParaRPr lang="en-US"/>
          </a:p>
        </p:txBody>
      </p:sp>
      <p:sp>
        <p:nvSpPr>
          <p:cNvPr id="5" name="Pladsholder til diasnummer 4"/>
          <p:cNvSpPr>
            <a:spLocks noGrp="1"/>
          </p:cNvSpPr>
          <p:nvPr>
            <p:ph type="sldNum" sz="quarter" idx="12"/>
          </p:nvPr>
        </p:nvSpPr>
        <p:spPr/>
        <p:txBody>
          <a:bodyPr/>
          <a:lstStyle/>
          <a:p>
            <a:pPr>
              <a:defRPr/>
            </a:pPr>
            <a:fld id="{261D6B92-4A93-41D8-863C-C88292941B99}" type="slidenum">
              <a:rPr lang="en-US"/>
              <a:pPr>
                <a:defRPr/>
              </a:pPr>
              <a:t>41</a:t>
            </a:fld>
            <a:endParaRPr lang="en-US"/>
          </a:p>
        </p:txBody>
      </p:sp>
      <p:sp>
        <p:nvSpPr>
          <p:cNvPr id="10" name="Pladsholder til indhold 9"/>
          <p:cNvSpPr>
            <a:spLocks noGrp="1"/>
          </p:cNvSpPr>
          <p:nvPr>
            <p:ph idx="1"/>
          </p:nvPr>
        </p:nvSpPr>
        <p:spPr>
          <a:xfrm>
            <a:off x="2051720" y="642918"/>
            <a:ext cx="6635080" cy="5857916"/>
          </a:xfrm>
        </p:spPr>
        <p:txBody>
          <a:bodyPr>
            <a:normAutofit/>
          </a:bodyPr>
          <a:lstStyle/>
          <a:p>
            <a:pPr>
              <a:buNone/>
            </a:pPr>
            <a:r>
              <a:rPr lang="da-DK" sz="2400" dirty="0" smtClean="0">
                <a:cs typeface="Arial"/>
              </a:rPr>
              <a:t>Hvad er ifølge Aslan problemet med betegnelsen ’terrorist’?</a:t>
            </a:r>
          </a:p>
          <a:p>
            <a:r>
              <a:rPr lang="da-DK" sz="2400" dirty="0" err="1" smtClean="0">
                <a:cs typeface="Arial"/>
              </a:rPr>
              <a:t>Undifferentiated</a:t>
            </a:r>
            <a:r>
              <a:rPr lang="da-DK" sz="2400" dirty="0" smtClean="0">
                <a:cs typeface="Arial"/>
              </a:rPr>
              <a:t> </a:t>
            </a:r>
            <a:r>
              <a:rPr lang="da-DK" sz="2400" dirty="0" err="1" smtClean="0">
                <a:cs typeface="Arial"/>
              </a:rPr>
              <a:t>enemy</a:t>
            </a:r>
            <a:r>
              <a:rPr lang="da-DK" sz="2400" dirty="0" smtClean="0">
                <a:cs typeface="Arial"/>
              </a:rPr>
              <a:t> </a:t>
            </a:r>
            <a:r>
              <a:rPr lang="da-DK" sz="2400" dirty="0" smtClean="0">
                <a:cs typeface="Arial"/>
              </a:rPr>
              <a:t>(David </a:t>
            </a:r>
            <a:r>
              <a:rPr lang="da-DK" sz="2400" dirty="0" err="1" smtClean="0">
                <a:cs typeface="Arial"/>
              </a:rPr>
              <a:t>Kilcullen</a:t>
            </a:r>
            <a:r>
              <a:rPr lang="da-DK" sz="2400" dirty="0" smtClean="0">
                <a:cs typeface="Arial"/>
              </a:rPr>
              <a:t>)</a:t>
            </a:r>
          </a:p>
          <a:p>
            <a:r>
              <a:rPr lang="da-DK" sz="2400" dirty="0" smtClean="0">
                <a:cs typeface="Arial"/>
              </a:rPr>
              <a:t>If </a:t>
            </a:r>
            <a:r>
              <a:rPr lang="da-DK" sz="2400" dirty="0" err="1" smtClean="0">
                <a:cs typeface="Arial"/>
              </a:rPr>
              <a:t>you</a:t>
            </a:r>
            <a:r>
              <a:rPr lang="da-DK" sz="2400" dirty="0" smtClean="0">
                <a:cs typeface="Arial"/>
              </a:rPr>
              <a:t> do not know </a:t>
            </a:r>
            <a:r>
              <a:rPr lang="da-DK" sz="2400" dirty="0" err="1" smtClean="0">
                <a:cs typeface="Arial"/>
              </a:rPr>
              <a:t>who</a:t>
            </a:r>
            <a:r>
              <a:rPr lang="da-DK" sz="2400" dirty="0" smtClean="0">
                <a:cs typeface="Arial"/>
              </a:rPr>
              <a:t> the </a:t>
            </a:r>
            <a:r>
              <a:rPr lang="da-DK" sz="2400" dirty="0" err="1" smtClean="0">
                <a:cs typeface="Arial"/>
              </a:rPr>
              <a:t>enemy</a:t>
            </a:r>
            <a:r>
              <a:rPr lang="da-DK" sz="2400" dirty="0" smtClean="0">
                <a:cs typeface="Arial"/>
              </a:rPr>
              <a:t> </a:t>
            </a:r>
            <a:r>
              <a:rPr lang="da-DK" sz="2400" dirty="0" smtClean="0">
                <a:cs typeface="Arial"/>
              </a:rPr>
              <a:t>is, </a:t>
            </a:r>
            <a:r>
              <a:rPr lang="da-DK" sz="2400" dirty="0" err="1" smtClean="0">
                <a:cs typeface="Arial"/>
              </a:rPr>
              <a:t>you</a:t>
            </a:r>
            <a:r>
              <a:rPr lang="da-DK" sz="2400" dirty="0" smtClean="0">
                <a:cs typeface="Arial"/>
              </a:rPr>
              <a:t> </a:t>
            </a:r>
            <a:r>
              <a:rPr lang="da-DK" sz="2400" dirty="0" err="1" smtClean="0">
                <a:cs typeface="Arial"/>
              </a:rPr>
              <a:t>cannot</a:t>
            </a:r>
            <a:r>
              <a:rPr lang="da-DK" sz="2400" dirty="0" smtClean="0">
                <a:cs typeface="Arial"/>
              </a:rPr>
              <a:t> </a:t>
            </a:r>
            <a:r>
              <a:rPr lang="da-DK" sz="2400" dirty="0" err="1" smtClean="0">
                <a:cs typeface="Arial"/>
              </a:rPr>
              <a:t>win</a:t>
            </a:r>
            <a:r>
              <a:rPr lang="da-DK" sz="2400" dirty="0" smtClean="0">
                <a:cs typeface="Arial"/>
              </a:rPr>
              <a:t> the </a:t>
            </a:r>
            <a:r>
              <a:rPr lang="da-DK" sz="2400" dirty="0" err="1" smtClean="0">
                <a:cs typeface="Arial"/>
              </a:rPr>
              <a:t>war</a:t>
            </a:r>
            <a:r>
              <a:rPr lang="da-DK" sz="2400" dirty="0" smtClean="0">
                <a:cs typeface="Arial"/>
              </a:rPr>
              <a:t> (Sun Tzu)</a:t>
            </a:r>
          </a:p>
          <a:p>
            <a:pPr lvl="0"/>
            <a:r>
              <a:rPr lang="da-DK" sz="2400" dirty="0" smtClean="0">
                <a:cs typeface="Arial"/>
              </a:rPr>
              <a:t>On </a:t>
            </a:r>
            <a:r>
              <a:rPr lang="da-DK" sz="2400" dirty="0" err="1">
                <a:cs typeface="Arial"/>
              </a:rPr>
              <a:t>est</a:t>
            </a:r>
            <a:r>
              <a:rPr lang="da-DK" sz="2400" dirty="0">
                <a:cs typeface="Arial"/>
              </a:rPr>
              <a:t> </a:t>
            </a:r>
            <a:r>
              <a:rPr lang="da-DK" sz="2400" dirty="0" err="1">
                <a:cs typeface="Arial"/>
              </a:rPr>
              <a:t>toujours</a:t>
            </a:r>
            <a:r>
              <a:rPr lang="da-DK" sz="2400" dirty="0">
                <a:cs typeface="Arial"/>
              </a:rPr>
              <a:t> le </a:t>
            </a:r>
            <a:r>
              <a:rPr lang="da-DK" sz="2400" dirty="0" smtClean="0">
                <a:cs typeface="Arial"/>
              </a:rPr>
              <a:t>con (le </a:t>
            </a:r>
            <a:r>
              <a:rPr lang="da-DK" sz="2400" dirty="0" err="1" smtClean="0">
                <a:cs typeface="Arial"/>
              </a:rPr>
              <a:t>terroriste</a:t>
            </a:r>
            <a:r>
              <a:rPr lang="da-DK" sz="2400" dirty="0" smtClean="0">
                <a:cs typeface="Arial"/>
              </a:rPr>
              <a:t>) </a:t>
            </a:r>
            <a:r>
              <a:rPr lang="da-DK" sz="2400" dirty="0">
                <a:cs typeface="Arial"/>
              </a:rPr>
              <a:t>de </a:t>
            </a:r>
            <a:r>
              <a:rPr lang="da-DK" sz="2400" dirty="0" err="1" smtClean="0">
                <a:cs typeface="Arial"/>
              </a:rPr>
              <a:t>quelqu’un</a:t>
            </a:r>
            <a:r>
              <a:rPr lang="da-DK" sz="2400" dirty="0" smtClean="0">
                <a:cs typeface="Arial"/>
              </a:rPr>
              <a:t> </a:t>
            </a:r>
          </a:p>
          <a:p>
            <a:pPr lvl="0"/>
            <a:r>
              <a:rPr lang="da-DK" sz="2400" dirty="0" smtClean="0">
                <a:cs typeface="Arial"/>
              </a:rPr>
              <a:t>Kommentér </a:t>
            </a:r>
            <a:r>
              <a:rPr lang="da-DK" sz="2400" dirty="0" smtClean="0">
                <a:cs typeface="Arial"/>
              </a:rPr>
              <a:t>Aslans fortolkning af Jihadismen som værende antinationalistisk og moderne</a:t>
            </a:r>
          </a:p>
          <a:p>
            <a:r>
              <a:rPr lang="da-DK" sz="2400" dirty="0" smtClean="0">
                <a:cs typeface="Arial"/>
              </a:rPr>
              <a:t>Internationalistisk; samler identitetssøgende muslimer verden over</a:t>
            </a:r>
          </a:p>
          <a:p>
            <a:r>
              <a:rPr lang="da-DK" sz="2400" dirty="0" smtClean="0">
                <a:cs typeface="Arial"/>
              </a:rPr>
              <a:t>Gør brug af moderne kommunikationskanaler</a:t>
            </a:r>
          </a:p>
          <a:p>
            <a:r>
              <a:rPr lang="da-DK" sz="2400" dirty="0">
                <a:cs typeface="Arial"/>
              </a:rPr>
              <a:t>By-passer traditionelle </a:t>
            </a:r>
            <a:r>
              <a:rPr lang="da-DK" sz="2400" dirty="0" smtClean="0">
                <a:cs typeface="Arial"/>
              </a:rPr>
              <a:t>magtstrukturer</a:t>
            </a:r>
          </a:p>
          <a:p>
            <a:r>
              <a:rPr lang="da-DK" sz="2400" dirty="0" smtClean="0">
                <a:cs typeface="Arial"/>
              </a:rPr>
              <a:t>Se IS(IS)</a:t>
            </a:r>
            <a:endParaRPr lang="da-DK" sz="2400" dirty="0">
              <a:cs typeface="Arial"/>
            </a:endParaRPr>
          </a:p>
          <a:p>
            <a:pPr>
              <a:buNone/>
            </a:pPr>
            <a:endParaRPr lang="da-DK" sz="2400" dirty="0" smtClean="0">
              <a:latin typeface="Arial"/>
              <a:cs typeface="Arial"/>
            </a:endParaRPr>
          </a:p>
        </p:txBody>
      </p:sp>
      <p:sp>
        <p:nvSpPr>
          <p:cNvPr id="2" name="Pladsholder til sidefod 1"/>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9" name="Tekstboks 8"/>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solidFill>
                  <a:srgbClr val="FF0000"/>
                </a:solidFill>
                <a:latin typeface="+mn-lt"/>
              </a:rPr>
              <a:t>How to win a cosmic </a:t>
            </a:r>
            <a:r>
              <a:rPr lang="en-US" dirty="0" smtClean="0">
                <a:solidFill>
                  <a:srgbClr val="FF0000"/>
                </a:solidFill>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256023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4"/>
          <p:cNvSpPr>
            <a:spLocks noGrp="1"/>
          </p:cNvSpPr>
          <p:nvPr>
            <p:ph type="ftr" sz="quarter" idx="11"/>
          </p:nvPr>
        </p:nvSpPr>
        <p:spPr/>
        <p:txBody>
          <a:bodyPr/>
          <a:lstStyle/>
          <a:p>
            <a:r>
              <a:rPr lang="nn-NO" smtClean="0"/>
              <a:t>ikek 3 Interkulturel kompetence identitet og livsstil </a:t>
            </a:r>
            <a:endParaRPr lang="en-US" dirty="0"/>
          </a:p>
        </p:txBody>
      </p:sp>
      <p:sp>
        <p:nvSpPr>
          <p:cNvPr id="14339" name="Rectangle 3"/>
          <p:cNvSpPr>
            <a:spLocks noGrp="1" noChangeArrowheads="1"/>
          </p:cNvSpPr>
          <p:nvPr>
            <p:ph type="body" idx="1"/>
          </p:nvPr>
        </p:nvSpPr>
        <p:spPr>
          <a:xfrm>
            <a:off x="2483768" y="1196752"/>
            <a:ext cx="6077271" cy="2352595"/>
          </a:xfrm>
        </p:spPr>
        <p:txBody>
          <a:bodyPr/>
          <a:lstStyle/>
          <a:p>
            <a:pPr marL="0" indent="0">
              <a:lnSpc>
                <a:spcPct val="90000"/>
              </a:lnSpc>
              <a:buNone/>
            </a:pPr>
            <a:r>
              <a:rPr lang="en-GB" sz="2400" dirty="0" err="1" smtClean="0"/>
              <a:t>Midlertidige</a:t>
            </a:r>
            <a:r>
              <a:rPr lang="en-GB" sz="2400" dirty="0" smtClean="0"/>
              <a:t> </a:t>
            </a:r>
            <a:r>
              <a:rPr lang="en-GB" sz="2400" dirty="0" err="1" smtClean="0"/>
              <a:t>kulturgrupper</a:t>
            </a:r>
            <a:endParaRPr lang="en-GB" sz="2400" dirty="0" smtClean="0"/>
          </a:p>
          <a:p>
            <a:pPr marL="0" indent="0">
              <a:lnSpc>
                <a:spcPct val="90000"/>
              </a:lnSpc>
              <a:buNone/>
            </a:pPr>
            <a:endParaRPr lang="en-GB" sz="2400" dirty="0"/>
          </a:p>
          <a:p>
            <a:pPr>
              <a:lnSpc>
                <a:spcPct val="90000"/>
              </a:lnSpc>
            </a:pPr>
            <a:r>
              <a:rPr lang="en-GB" sz="2400" dirty="0" err="1" smtClean="0"/>
              <a:t>Hvor</a:t>
            </a:r>
            <a:r>
              <a:rPr lang="en-GB" sz="2400" dirty="0" smtClean="0"/>
              <a:t> </a:t>
            </a:r>
            <a:r>
              <a:rPr lang="en-GB" sz="2400" dirty="0" err="1" smtClean="0"/>
              <a:t>lykkelig</a:t>
            </a:r>
            <a:r>
              <a:rPr lang="en-GB" sz="2400" dirty="0" smtClean="0"/>
              <a:t> </a:t>
            </a:r>
            <a:r>
              <a:rPr lang="en-GB" sz="2400" dirty="0" err="1" smtClean="0"/>
              <a:t>er</a:t>
            </a:r>
            <a:r>
              <a:rPr lang="en-GB" sz="2400" dirty="0" smtClean="0"/>
              <a:t> folk </a:t>
            </a:r>
            <a:r>
              <a:rPr lang="en-GB" sz="2400" dirty="0" err="1" smtClean="0"/>
              <a:t>i</a:t>
            </a:r>
            <a:r>
              <a:rPr lang="en-GB" sz="2400" smtClean="0"/>
              <a:t> </a:t>
            </a:r>
            <a:r>
              <a:rPr lang="en-GB" sz="2400" smtClean="0"/>
              <a:t>jeres</a:t>
            </a:r>
            <a:r>
              <a:rPr lang="en-GB" sz="2400" dirty="0" smtClean="0"/>
              <a:t> ‘</a:t>
            </a:r>
            <a:r>
              <a:rPr lang="en-GB" sz="2400" dirty="0" err="1" smtClean="0"/>
              <a:t>synopsisland</a:t>
            </a:r>
            <a:r>
              <a:rPr lang="en-GB" sz="2400" dirty="0" smtClean="0"/>
              <a:t>’? </a:t>
            </a:r>
            <a:r>
              <a:rPr lang="en-GB" sz="2400" dirty="0" err="1" smtClean="0"/>
              <a:t>Tjek</a:t>
            </a:r>
            <a:r>
              <a:rPr lang="en-GB" sz="2400" dirty="0" smtClean="0"/>
              <a:t> </a:t>
            </a:r>
            <a:r>
              <a:rPr lang="en-GB" sz="2400" dirty="0" err="1" smtClean="0"/>
              <a:t>nettet</a:t>
            </a:r>
            <a:r>
              <a:rPr lang="en-GB" sz="2400" dirty="0" smtClean="0"/>
              <a:t> </a:t>
            </a:r>
            <a:r>
              <a:rPr lang="en-GB" sz="2400" dirty="0" err="1" smtClean="0"/>
              <a:t>og</a:t>
            </a:r>
            <a:r>
              <a:rPr lang="en-GB" sz="2400" dirty="0" smtClean="0"/>
              <a:t> </a:t>
            </a:r>
            <a:r>
              <a:rPr lang="en-GB" sz="2400" dirty="0" err="1" smtClean="0"/>
              <a:t>kommentér</a:t>
            </a:r>
            <a:r>
              <a:rPr lang="en-GB" sz="2400" dirty="0" smtClean="0"/>
              <a:t>.</a:t>
            </a:r>
            <a:endParaRPr lang="en-GB" sz="2400" dirty="0" smtClean="0"/>
          </a:p>
          <a:p>
            <a:pPr>
              <a:lnSpc>
                <a:spcPct val="90000"/>
              </a:lnSpc>
            </a:pPr>
            <a:endParaRPr lang="en-GB" sz="2400" dirty="0" smtClean="0"/>
          </a:p>
          <a:p>
            <a:pPr>
              <a:lnSpc>
                <a:spcPct val="90000"/>
              </a:lnSpc>
            </a:pPr>
            <a:r>
              <a:rPr lang="en-GB" sz="2400" dirty="0" err="1"/>
              <a:t>Hvilke</a:t>
            </a:r>
            <a:r>
              <a:rPr lang="en-GB" sz="2400" dirty="0"/>
              <a:t> </a:t>
            </a:r>
            <a:r>
              <a:rPr lang="en-GB" sz="2400" dirty="0" err="1"/>
              <a:t>trin</a:t>
            </a:r>
            <a:r>
              <a:rPr lang="en-GB" sz="2400" dirty="0"/>
              <a:t> </a:t>
            </a:r>
            <a:r>
              <a:rPr lang="en-GB" sz="2400" dirty="0" err="1"/>
              <a:t>til</a:t>
            </a:r>
            <a:r>
              <a:rPr lang="en-GB" sz="2400" dirty="0"/>
              <a:t> </a:t>
            </a:r>
            <a:r>
              <a:rPr lang="en-GB" sz="2400" dirty="0" err="1"/>
              <a:t>fiasko</a:t>
            </a:r>
            <a:r>
              <a:rPr lang="en-GB" sz="2400" dirty="0"/>
              <a:t> </a:t>
            </a:r>
            <a:r>
              <a:rPr lang="en-GB" sz="2400" dirty="0" err="1"/>
              <a:t>i</a:t>
            </a:r>
            <a:r>
              <a:rPr lang="en-GB" sz="2400" dirty="0"/>
              <a:t> </a:t>
            </a:r>
            <a:r>
              <a:rPr lang="en-GB" sz="2400" dirty="0" err="1" smtClean="0"/>
              <a:t>samarbejdet</a:t>
            </a:r>
            <a:r>
              <a:rPr lang="en-GB" sz="2400" dirty="0" smtClean="0"/>
              <a:t> med </a:t>
            </a:r>
            <a:r>
              <a:rPr lang="en-GB" sz="2400" dirty="0" err="1" smtClean="0"/>
              <a:t>synopsislandet</a:t>
            </a:r>
            <a:r>
              <a:rPr lang="en-GB" sz="2400" dirty="0" smtClean="0"/>
              <a:t> </a:t>
            </a:r>
            <a:r>
              <a:rPr lang="en-GB" sz="2400" dirty="0" err="1" smtClean="0"/>
              <a:t>mener</a:t>
            </a:r>
            <a:r>
              <a:rPr lang="en-GB" sz="2400" dirty="0" smtClean="0"/>
              <a:t> I </a:t>
            </a:r>
            <a:r>
              <a:rPr lang="en-GB" sz="2400" dirty="0" err="1"/>
              <a:t>er</a:t>
            </a:r>
            <a:r>
              <a:rPr lang="en-GB" sz="2400" dirty="0"/>
              <a:t> </a:t>
            </a:r>
            <a:r>
              <a:rPr lang="en-GB" sz="2400" dirty="0" smtClean="0"/>
              <a:t>de </a:t>
            </a:r>
            <a:r>
              <a:rPr lang="en-GB" sz="2400" dirty="0" err="1" smtClean="0"/>
              <a:t>mest</a:t>
            </a:r>
            <a:r>
              <a:rPr lang="en-GB" sz="2400" dirty="0" smtClean="0"/>
              <a:t> </a:t>
            </a:r>
            <a:r>
              <a:rPr lang="en-GB" sz="2400" dirty="0" err="1" smtClean="0"/>
              <a:t>farlige</a:t>
            </a:r>
            <a:r>
              <a:rPr lang="en-GB" sz="2400" dirty="0" smtClean="0"/>
              <a:t>?</a:t>
            </a:r>
          </a:p>
          <a:p>
            <a:pPr>
              <a:lnSpc>
                <a:spcPct val="90000"/>
              </a:lnSpc>
            </a:pPr>
            <a:endParaRPr lang="en-GB" sz="2400" dirty="0"/>
          </a:p>
          <a:p>
            <a:pPr>
              <a:lnSpc>
                <a:spcPct val="90000"/>
              </a:lnSpc>
            </a:pPr>
            <a:r>
              <a:rPr lang="da-DK" sz="2400" dirty="0">
                <a:ea typeface="Calibri" pitchFamily="34" charset="0"/>
                <a:cs typeface="Arial" pitchFamily="34" charset="0"/>
              </a:rPr>
              <a:t>Skitsér et </a:t>
            </a:r>
            <a:r>
              <a:rPr lang="da-DK" sz="2400" dirty="0">
                <a:cs typeface="Arial" pitchFamily="34" charset="0"/>
              </a:rPr>
              <a:t>operationel landebrief </a:t>
            </a:r>
            <a:r>
              <a:rPr lang="da-DK" sz="2400" dirty="0" smtClean="0">
                <a:cs typeface="Arial" pitchFamily="34" charset="0"/>
              </a:rPr>
              <a:t>af </a:t>
            </a:r>
            <a:r>
              <a:rPr lang="en-GB" sz="2400" dirty="0" err="1"/>
              <a:t>synopsislandet</a:t>
            </a:r>
            <a:r>
              <a:rPr lang="en-GB" sz="2400" dirty="0"/>
              <a:t> </a:t>
            </a:r>
            <a:endParaRPr lang="da-DK" sz="2400" dirty="0">
              <a:cs typeface="Arial" pitchFamily="34" charset="0"/>
            </a:endParaRPr>
          </a:p>
          <a:p>
            <a:pPr>
              <a:lnSpc>
                <a:spcPct val="90000"/>
              </a:lnSpc>
            </a:pPr>
            <a:endParaRPr lang="en-GB" sz="2400" dirty="0" smtClean="0"/>
          </a:p>
        </p:txBody>
      </p:sp>
      <p:sp>
        <p:nvSpPr>
          <p:cNvPr id="4" name="Pladsholder til dato 3"/>
          <p:cNvSpPr>
            <a:spLocks noGrp="1"/>
          </p:cNvSpPr>
          <p:nvPr>
            <p:ph type="dt" sz="half" idx="10"/>
          </p:nvPr>
        </p:nvSpPr>
        <p:spPr/>
        <p:txBody>
          <a:bodyPr/>
          <a:lstStyle/>
          <a:p>
            <a:fld id="{6EC807E7-A7B2-4FA4-9C84-6566A8B466D6}" type="datetime1">
              <a:rPr lang="da-DK" smtClean="0"/>
              <a:t>18-09-2018</a:t>
            </a:fld>
            <a:endParaRPr lang="en-US"/>
          </a:p>
        </p:txBody>
      </p:sp>
      <p:sp>
        <p:nvSpPr>
          <p:cNvPr id="5" name="Pladsholder til diasnummer 4"/>
          <p:cNvSpPr>
            <a:spLocks noGrp="1"/>
          </p:cNvSpPr>
          <p:nvPr>
            <p:ph type="sldNum" sz="quarter" idx="12"/>
          </p:nvPr>
        </p:nvSpPr>
        <p:spPr/>
        <p:txBody>
          <a:bodyPr/>
          <a:lstStyle/>
          <a:p>
            <a:fld id="{C340DBA5-F823-4B9E-ACF1-522F50B5F2FA}" type="slidenum">
              <a:rPr lang="en-US" smtClean="0"/>
              <a:pPr/>
              <a:t>42</a:t>
            </a:fld>
            <a:endParaRPr lang="en-US"/>
          </a:p>
        </p:txBody>
      </p:sp>
      <p:sp>
        <p:nvSpPr>
          <p:cNvPr id="8" name="Tekstboks 7"/>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latin typeface="+mn-lt"/>
                <a:cs typeface="Times New Roman"/>
              </a:rPr>
              <a:t>The </a:t>
            </a:r>
            <a:r>
              <a:rPr lang="en-US" dirty="0" smtClean="0">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316204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17A285E6-B32C-497B-94B3-96ED757E886E}"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p>
            <a:pPr>
              <a:defRPr/>
            </a:pPr>
            <a:fld id="{CD7D4702-89B9-441A-94F9-13594436DF69}" type="slidenum">
              <a:rPr lang="en-US"/>
              <a:pPr>
                <a:defRPr/>
              </a:pPr>
              <a:t>5</a:t>
            </a:fld>
            <a:endParaRPr lang="en-US"/>
          </a:p>
        </p:txBody>
      </p:sp>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26360"/>
            <a:ext cx="7056784" cy="637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boks 2"/>
          <p:cNvSpPr txBox="1"/>
          <p:nvPr/>
        </p:nvSpPr>
        <p:spPr>
          <a:xfrm>
            <a:off x="2091834" y="548680"/>
            <a:ext cx="2480166" cy="461665"/>
          </a:xfrm>
          <a:prstGeom prst="rect">
            <a:avLst/>
          </a:prstGeom>
          <a:noFill/>
        </p:spPr>
        <p:txBody>
          <a:bodyPr wrap="none" rtlCol="0">
            <a:spAutoFit/>
          </a:bodyPr>
          <a:lstStyle/>
          <a:p>
            <a:r>
              <a:rPr lang="da-DK" sz="2400" dirty="0" smtClean="0"/>
              <a:t>Kulturens isbjerg</a:t>
            </a:r>
            <a:endParaRPr lang="da-DK" sz="2400" dirty="0"/>
          </a:p>
        </p:txBody>
      </p:sp>
      <p:sp>
        <p:nvSpPr>
          <p:cNvPr id="12" name="Tekstboks 11"/>
          <p:cNvSpPr txBox="1"/>
          <p:nvPr/>
        </p:nvSpPr>
        <p:spPr>
          <a:xfrm>
            <a:off x="7112317" y="3678123"/>
            <a:ext cx="2068195" cy="830997"/>
          </a:xfrm>
          <a:prstGeom prst="rect">
            <a:avLst/>
          </a:prstGeom>
          <a:noFill/>
        </p:spPr>
        <p:txBody>
          <a:bodyPr wrap="none" rtlCol="0">
            <a:spAutoFit/>
          </a:bodyPr>
          <a:lstStyle/>
          <a:p>
            <a:r>
              <a:rPr lang="da-DK" sz="2400" dirty="0" smtClean="0">
                <a:solidFill>
                  <a:srgbClr val="FF0000"/>
                </a:solidFill>
              </a:rPr>
              <a:t>The </a:t>
            </a:r>
            <a:r>
              <a:rPr lang="da-DK" sz="2400" dirty="0" err="1" smtClean="0">
                <a:solidFill>
                  <a:srgbClr val="FF0000"/>
                </a:solidFill>
              </a:rPr>
              <a:t>undertow</a:t>
            </a:r>
            <a:endParaRPr lang="da-DK" sz="2400" dirty="0" smtClean="0">
              <a:solidFill>
                <a:srgbClr val="FF0000"/>
              </a:solidFill>
            </a:endParaRPr>
          </a:p>
          <a:p>
            <a:r>
              <a:rPr lang="da-DK" sz="2400" dirty="0">
                <a:solidFill>
                  <a:srgbClr val="FF0000"/>
                </a:solidFill>
              </a:rPr>
              <a:t>o</a:t>
            </a:r>
            <a:r>
              <a:rPr lang="da-DK" sz="2400" dirty="0" smtClean="0">
                <a:solidFill>
                  <a:srgbClr val="FF0000"/>
                </a:solidFill>
              </a:rPr>
              <a:t>f </a:t>
            </a:r>
            <a:r>
              <a:rPr lang="da-DK" sz="2400" dirty="0" err="1" smtClean="0">
                <a:solidFill>
                  <a:srgbClr val="FF0000"/>
                </a:solidFill>
              </a:rPr>
              <a:t>culture</a:t>
            </a:r>
            <a:endParaRPr lang="da-DK" sz="2400" dirty="0">
              <a:solidFill>
                <a:srgbClr val="FF0000"/>
              </a:solidFill>
            </a:endParaRPr>
          </a:p>
        </p:txBody>
      </p:sp>
      <p:sp>
        <p:nvSpPr>
          <p:cNvPr id="11" name="Tekstboks 10"/>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solidFill>
                  <a:srgbClr val="FF0000"/>
                </a:solidFill>
                <a:latin typeface="+mn-lt"/>
                <a:cs typeface="Times New Roman"/>
              </a:rPr>
              <a:t>The </a:t>
            </a:r>
            <a:r>
              <a:rPr lang="en-US" dirty="0" smtClean="0">
                <a:solidFill>
                  <a:srgbClr val="FF0000"/>
                </a:solidFill>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783762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195736" y="476672"/>
            <a:ext cx="6491064" cy="5649491"/>
          </a:xfrm>
        </p:spPr>
        <p:txBody>
          <a:bodyPr/>
          <a:lstStyle/>
          <a:p>
            <a:pPr>
              <a:buFont typeface="Arial" charset="0"/>
              <a:buNone/>
            </a:pPr>
            <a:r>
              <a:rPr lang="da-DK" sz="2800" dirty="0" smtClean="0">
                <a:latin typeface="+mj-lt"/>
                <a:ea typeface="Calibri" pitchFamily="34" charset="0"/>
                <a:cs typeface="Arial" pitchFamily="34" charset="0"/>
              </a:rPr>
              <a:t>Konvergerende kulturer, myte 1: </a:t>
            </a:r>
          </a:p>
          <a:p>
            <a:pPr>
              <a:buFont typeface="Arial" charset="0"/>
              <a:buNone/>
            </a:pPr>
            <a:r>
              <a:rPr lang="da-DK" sz="2800" dirty="0" err="1" smtClean="0">
                <a:latin typeface="+mj-lt"/>
                <a:ea typeface="Calibri" pitchFamily="34" charset="0"/>
                <a:cs typeface="Arial" pitchFamily="34" charset="0"/>
              </a:rPr>
              <a:t>McLuhans</a:t>
            </a:r>
            <a:r>
              <a:rPr lang="da-DK" sz="2800" dirty="0" smtClean="0">
                <a:latin typeface="+mj-lt"/>
                <a:ea typeface="Calibri" pitchFamily="34" charset="0"/>
                <a:cs typeface="Arial" pitchFamily="34" charset="0"/>
              </a:rPr>
              <a:t> ’Global </a:t>
            </a:r>
            <a:r>
              <a:rPr lang="da-DK" sz="2800" dirty="0" err="1" smtClean="0">
                <a:latin typeface="+mj-lt"/>
                <a:ea typeface="Calibri" pitchFamily="34" charset="0"/>
                <a:cs typeface="Arial" pitchFamily="34" charset="0"/>
              </a:rPr>
              <a:t>village</a:t>
            </a:r>
            <a:r>
              <a:rPr lang="da-DK" sz="2800" dirty="0" smtClean="0">
                <a:latin typeface="+mj-lt"/>
                <a:ea typeface="Calibri" pitchFamily="34" charset="0"/>
                <a:cs typeface="Arial" pitchFamily="34" charset="0"/>
              </a:rPr>
              <a:t>’, globalisering, outsourcing; er verdenen blevet mindre?</a:t>
            </a:r>
          </a:p>
          <a:p>
            <a:pPr lvl="1">
              <a:buFont typeface="Arial" charset="0"/>
              <a:buNone/>
            </a:pPr>
            <a:r>
              <a:rPr lang="da-DK" dirty="0" smtClean="0">
                <a:latin typeface="+mj-lt"/>
                <a:ea typeface="Calibri" pitchFamily="34" charset="0"/>
                <a:cs typeface="Arial" pitchFamily="34" charset="0"/>
              </a:rPr>
              <a:t>Nationalisme, regionalisme</a:t>
            </a:r>
          </a:p>
          <a:p>
            <a:pPr>
              <a:buFont typeface="Arial" charset="0"/>
              <a:buNone/>
            </a:pPr>
            <a:endParaRPr lang="da-DK" sz="2400" dirty="0" smtClean="0">
              <a:ea typeface="Calibri" pitchFamily="34" charset="0"/>
              <a:cs typeface="Times New Roman" pitchFamily="18" charset="0"/>
            </a:endParaRPr>
          </a:p>
          <a:p>
            <a:pPr>
              <a:buFont typeface="Arial" charset="0"/>
              <a:buNone/>
            </a:pPr>
            <a:endParaRPr lang="da-DK" sz="2000" dirty="0" smtClean="0">
              <a:ea typeface="Calibri" pitchFamily="34" charset="0"/>
              <a:cs typeface="Times New Roman" pitchFamily="18" charset="0"/>
            </a:endParaRPr>
          </a:p>
          <a:p>
            <a:pPr>
              <a:buFont typeface="Arial" charset="0"/>
              <a:buNone/>
            </a:pPr>
            <a:endParaRPr lang="da-DK" sz="2400" dirty="0" smtClean="0">
              <a:ea typeface="Calibri" pitchFamily="34" charset="0"/>
              <a:cs typeface="Times New Roman" pitchFamily="18" charset="0"/>
            </a:endParaRPr>
          </a:p>
          <a:p>
            <a:pPr>
              <a:buFont typeface="Arial" charset="0"/>
              <a:buNone/>
            </a:pPr>
            <a:endParaRPr lang="en-US" sz="2400" dirty="0" smtClean="0">
              <a:ea typeface="Calibri" pitchFamily="34" charset="0"/>
              <a:cs typeface="Times New Roman" pitchFamily="18" charset="0"/>
            </a:endParaRPr>
          </a:p>
          <a:p>
            <a:endParaRPr lang="en-US" dirty="0" smtClean="0"/>
          </a:p>
        </p:txBody>
      </p:sp>
      <p:sp>
        <p:nvSpPr>
          <p:cNvPr id="4" name="Pladsholder til dato 3"/>
          <p:cNvSpPr>
            <a:spLocks noGrp="1"/>
          </p:cNvSpPr>
          <p:nvPr>
            <p:ph type="dt" sz="quarter" idx="10"/>
          </p:nvPr>
        </p:nvSpPr>
        <p:spPr/>
        <p:txBody>
          <a:bodyPr/>
          <a:lstStyle/>
          <a:p>
            <a:pPr>
              <a:defRPr/>
            </a:pPr>
            <a:fld id="{0433E605-46DB-418E-A335-2B1F97909240}"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p>
            <a:pPr>
              <a:defRPr/>
            </a:pPr>
            <a:fld id="{9277F779-7DCE-4E3A-A782-285CAF2B8C3D}" type="slidenum">
              <a:rPr lang="en-US"/>
              <a:pPr>
                <a:defRPr/>
              </a:pPr>
              <a:t>6</a:t>
            </a:fld>
            <a:endParaRPr lang="en-US"/>
          </a:p>
        </p:txBody>
      </p:sp>
      <p:sp>
        <p:nvSpPr>
          <p:cNvPr id="7" name="Tekstboks 6"/>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solidFill>
                  <a:srgbClr val="FF0000"/>
                </a:solidFill>
                <a:latin typeface="+mn-lt"/>
                <a:cs typeface="Times New Roman"/>
              </a:rPr>
              <a:t>The </a:t>
            </a:r>
            <a:r>
              <a:rPr lang="en-US" dirty="0" smtClean="0">
                <a:solidFill>
                  <a:srgbClr val="FF0000"/>
                </a:solidFill>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260458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37C29DBA-6908-454E-82DB-6FDE8AA631B1}"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p>
            <a:pPr>
              <a:defRPr/>
            </a:pPr>
            <a:fld id="{9277F779-7DCE-4E3A-A782-285CAF2B8C3D}" type="slidenum">
              <a:rPr lang="en-US"/>
              <a:pPr>
                <a:defRPr/>
              </a:pPr>
              <a:t>7</a:t>
            </a:fld>
            <a:endParaRPr lang="en-US"/>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886" y="-963488"/>
            <a:ext cx="16002000" cy="962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0950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93074455-970E-4D6F-B509-4CFF0D6244AE}"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p>
            <a:pPr>
              <a:defRPr/>
            </a:pPr>
            <a:fld id="{9277F779-7DCE-4E3A-A782-285CAF2B8C3D}" type="slidenum">
              <a:rPr lang="en-US"/>
              <a:pPr>
                <a:defRPr/>
              </a:pPr>
              <a:t>8</a:t>
            </a:fld>
            <a:endParaRPr lang="en-US"/>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864" y="-459432"/>
            <a:ext cx="16002000" cy="962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1784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195736" y="476672"/>
            <a:ext cx="6491064" cy="5649491"/>
          </a:xfrm>
        </p:spPr>
        <p:txBody>
          <a:bodyPr/>
          <a:lstStyle/>
          <a:p>
            <a:pPr>
              <a:buFont typeface="Arial" charset="0"/>
              <a:buNone/>
            </a:pPr>
            <a:r>
              <a:rPr lang="da-DK" sz="2800" dirty="0" smtClean="0">
                <a:latin typeface="+mj-lt"/>
                <a:ea typeface="Calibri" pitchFamily="34" charset="0"/>
                <a:cs typeface="Arial" pitchFamily="34" charset="0"/>
              </a:rPr>
              <a:t>Konvergerende kulturer, myte 1: </a:t>
            </a:r>
            <a:r>
              <a:rPr lang="da-DK" sz="2800" dirty="0" err="1" smtClean="0">
                <a:latin typeface="+mj-lt"/>
                <a:ea typeface="Calibri" pitchFamily="34" charset="0"/>
                <a:cs typeface="Arial" pitchFamily="34" charset="0"/>
              </a:rPr>
              <a:t>McLuhans</a:t>
            </a:r>
            <a:r>
              <a:rPr lang="da-DK" sz="2800" dirty="0" smtClean="0">
                <a:latin typeface="+mj-lt"/>
                <a:ea typeface="Calibri" pitchFamily="34" charset="0"/>
                <a:cs typeface="Arial" pitchFamily="34" charset="0"/>
              </a:rPr>
              <a:t> ’Global </a:t>
            </a:r>
            <a:r>
              <a:rPr lang="da-DK" sz="2800" dirty="0" err="1" smtClean="0">
                <a:latin typeface="+mj-lt"/>
                <a:ea typeface="Calibri" pitchFamily="34" charset="0"/>
                <a:cs typeface="Arial" pitchFamily="34" charset="0"/>
              </a:rPr>
              <a:t>village</a:t>
            </a:r>
            <a:r>
              <a:rPr lang="da-DK" sz="2800" dirty="0" smtClean="0">
                <a:latin typeface="+mj-lt"/>
                <a:ea typeface="Calibri" pitchFamily="34" charset="0"/>
                <a:cs typeface="Arial" pitchFamily="34" charset="0"/>
              </a:rPr>
              <a:t>’, globalisering, outsourcing; er verdenen blevet mindre?</a:t>
            </a:r>
          </a:p>
          <a:p>
            <a:pPr lvl="1">
              <a:buFont typeface="Arial" charset="0"/>
              <a:buNone/>
            </a:pPr>
            <a:r>
              <a:rPr lang="da-DK" dirty="0" smtClean="0">
                <a:latin typeface="+mj-lt"/>
                <a:ea typeface="Calibri" pitchFamily="34" charset="0"/>
                <a:cs typeface="Arial" pitchFamily="34" charset="0"/>
              </a:rPr>
              <a:t>Nationalisme, regionalisme</a:t>
            </a:r>
          </a:p>
          <a:p>
            <a:pPr lvl="1">
              <a:buNone/>
            </a:pPr>
            <a:r>
              <a:rPr lang="da-DK" dirty="0">
                <a:ea typeface="Calibri" pitchFamily="34" charset="0"/>
                <a:cs typeface="Arial" pitchFamily="34" charset="0"/>
              </a:rPr>
              <a:t>Individualitet, </a:t>
            </a:r>
            <a:r>
              <a:rPr lang="da-DK" dirty="0" err="1">
                <a:ea typeface="Calibri" pitchFamily="34" charset="0"/>
                <a:cs typeface="Arial" pitchFamily="34" charset="0"/>
              </a:rPr>
              <a:t>tribalisering</a:t>
            </a:r>
            <a:endParaRPr lang="da-DK" dirty="0">
              <a:ea typeface="Calibri" pitchFamily="34" charset="0"/>
              <a:cs typeface="Arial" pitchFamily="34" charset="0"/>
            </a:endParaRPr>
          </a:p>
          <a:p>
            <a:pPr lvl="1">
              <a:buFont typeface="Arial" charset="0"/>
              <a:buNone/>
            </a:pPr>
            <a:endParaRPr lang="da-DK" dirty="0" smtClean="0">
              <a:latin typeface="+mj-lt"/>
              <a:ea typeface="Calibri" pitchFamily="34" charset="0"/>
              <a:cs typeface="Arial" pitchFamily="34" charset="0"/>
            </a:endParaRPr>
          </a:p>
          <a:p>
            <a:pPr>
              <a:buFont typeface="Arial" charset="0"/>
              <a:buNone/>
            </a:pPr>
            <a:endParaRPr lang="da-DK" sz="2400" dirty="0" smtClean="0">
              <a:ea typeface="Calibri" pitchFamily="34" charset="0"/>
              <a:cs typeface="Times New Roman" pitchFamily="18" charset="0"/>
            </a:endParaRPr>
          </a:p>
          <a:p>
            <a:pPr>
              <a:buFont typeface="Arial" charset="0"/>
              <a:buNone/>
            </a:pPr>
            <a:endParaRPr lang="da-DK" sz="2000" dirty="0" smtClean="0">
              <a:ea typeface="Calibri" pitchFamily="34" charset="0"/>
              <a:cs typeface="Times New Roman" pitchFamily="18" charset="0"/>
            </a:endParaRPr>
          </a:p>
          <a:p>
            <a:pPr>
              <a:buFont typeface="Arial" charset="0"/>
              <a:buNone/>
            </a:pPr>
            <a:endParaRPr lang="da-DK" sz="2400" dirty="0" smtClean="0">
              <a:ea typeface="Calibri" pitchFamily="34" charset="0"/>
              <a:cs typeface="Times New Roman" pitchFamily="18" charset="0"/>
            </a:endParaRPr>
          </a:p>
          <a:p>
            <a:pPr>
              <a:buFont typeface="Arial" charset="0"/>
              <a:buNone/>
            </a:pPr>
            <a:endParaRPr lang="en-US" sz="2400" dirty="0" smtClean="0">
              <a:ea typeface="Calibri" pitchFamily="34" charset="0"/>
              <a:cs typeface="Times New Roman" pitchFamily="18" charset="0"/>
            </a:endParaRPr>
          </a:p>
          <a:p>
            <a:endParaRPr lang="en-US" dirty="0" smtClean="0"/>
          </a:p>
        </p:txBody>
      </p:sp>
      <p:sp>
        <p:nvSpPr>
          <p:cNvPr id="4" name="Pladsholder til dato 3"/>
          <p:cNvSpPr>
            <a:spLocks noGrp="1"/>
          </p:cNvSpPr>
          <p:nvPr>
            <p:ph type="dt" sz="quarter" idx="10"/>
          </p:nvPr>
        </p:nvSpPr>
        <p:spPr/>
        <p:txBody>
          <a:bodyPr/>
          <a:lstStyle/>
          <a:p>
            <a:pPr>
              <a:defRPr/>
            </a:pPr>
            <a:fld id="{913FD2D9-22F2-4B33-9EC3-247A0C43AE57}" type="datetime1">
              <a:rPr lang="da-DK" smtClean="0"/>
              <a:t>18-09-2018</a:t>
            </a:fld>
            <a:endParaRPr lang="en-US"/>
          </a:p>
        </p:txBody>
      </p:sp>
      <p:sp>
        <p:nvSpPr>
          <p:cNvPr id="5" name="Pladsholder til sidefod 4"/>
          <p:cNvSpPr>
            <a:spLocks noGrp="1"/>
          </p:cNvSpPr>
          <p:nvPr>
            <p:ph type="ftr" sz="quarter" idx="11"/>
          </p:nvPr>
        </p:nvSpPr>
        <p:spPr/>
        <p:txBody>
          <a:bodyPr/>
          <a:lstStyle/>
          <a:p>
            <a:pPr>
              <a:defRPr/>
            </a:pPr>
            <a:r>
              <a:rPr lang="nn-NO" smtClean="0"/>
              <a:t>ikek 3 Interkulturel kompetence identitet og livsstil </a:t>
            </a:r>
            <a:endParaRPr lang="en-US"/>
          </a:p>
        </p:txBody>
      </p:sp>
      <p:sp>
        <p:nvSpPr>
          <p:cNvPr id="6" name="Pladsholder til diasnummer 5"/>
          <p:cNvSpPr>
            <a:spLocks noGrp="1"/>
          </p:cNvSpPr>
          <p:nvPr>
            <p:ph type="sldNum" sz="quarter" idx="12"/>
          </p:nvPr>
        </p:nvSpPr>
        <p:spPr/>
        <p:txBody>
          <a:bodyPr/>
          <a:lstStyle/>
          <a:p>
            <a:pPr>
              <a:defRPr/>
            </a:pPr>
            <a:fld id="{9277F779-7DCE-4E3A-A782-285CAF2B8C3D}" type="slidenum">
              <a:rPr lang="en-US"/>
              <a:pPr>
                <a:defRPr/>
              </a:pPr>
              <a:t>9</a:t>
            </a:fld>
            <a:endParaRPr lang="en-US"/>
          </a:p>
        </p:txBody>
      </p:sp>
      <p:sp>
        <p:nvSpPr>
          <p:cNvPr id="7" name="Tekstboks 6"/>
          <p:cNvSpPr txBox="1"/>
          <p:nvPr/>
        </p:nvSpPr>
        <p:spPr>
          <a:xfrm>
            <a:off x="0" y="710284"/>
            <a:ext cx="2088232" cy="5022914"/>
          </a:xfrm>
          <a:prstGeom prst="rect">
            <a:avLst/>
          </a:prstGeom>
          <a:noFill/>
        </p:spPr>
        <p:txBody>
          <a:bodyPr wrap="square" rtlCol="0">
            <a:spAutoFit/>
          </a:bodyPr>
          <a:lstStyle/>
          <a:p>
            <a:pPr marL="0" lvl="0" indent="0" fontAlgn="auto">
              <a:lnSpc>
                <a:spcPct val="115000"/>
              </a:lnSpc>
              <a:spcBef>
                <a:spcPts val="0"/>
              </a:spcBef>
              <a:spcAft>
                <a:spcPts val="0"/>
              </a:spcAft>
              <a:buNone/>
              <a:defRPr/>
            </a:pPr>
            <a:r>
              <a:rPr lang="en-US" dirty="0" err="1" smtClean="0">
                <a:latin typeface="+mn-lt"/>
                <a:ea typeface="Calibri"/>
                <a:cs typeface="Times New Roman"/>
              </a:rPr>
              <a:t>Opsamling</a:t>
            </a:r>
            <a:r>
              <a:rPr lang="en-US" dirty="0" smtClean="0">
                <a:latin typeface="+mn-lt"/>
                <a:ea typeface="Calibri"/>
                <a:cs typeface="Times New Roman"/>
              </a:rPr>
              <a:t> </a:t>
            </a:r>
            <a:r>
              <a:rPr lang="en-US" dirty="0" err="1" smtClean="0">
                <a:latin typeface="+mn-lt"/>
                <a:ea typeface="Calibri"/>
                <a:cs typeface="Times New Roman"/>
              </a:rPr>
              <a:t>modul</a:t>
            </a:r>
            <a:r>
              <a:rPr lang="en-US" dirty="0" smtClean="0">
                <a:latin typeface="+mn-lt"/>
                <a:ea typeface="Calibri"/>
                <a:cs typeface="Times New Roman"/>
              </a:rPr>
              <a:t> </a:t>
            </a:r>
            <a:r>
              <a:rPr lang="en-US" dirty="0" smtClean="0">
                <a:latin typeface="+mn-lt"/>
                <a:ea typeface="Calibri"/>
                <a:cs typeface="Times New Roman"/>
              </a:rPr>
              <a:t>2</a:t>
            </a:r>
            <a:endParaRPr lang="en-US" dirty="0" smtClean="0">
              <a:latin typeface="+mn-lt"/>
              <a:ea typeface="Calibri"/>
              <a:cs typeface="Times New Roman"/>
            </a:endParaRPr>
          </a:p>
          <a:p>
            <a:pPr marL="0" lvl="0" indent="0" fontAlgn="auto">
              <a:lnSpc>
                <a:spcPct val="115000"/>
              </a:lnSpc>
              <a:spcBef>
                <a:spcPts val="0"/>
              </a:spcBef>
              <a:spcAft>
                <a:spcPts val="0"/>
              </a:spcAft>
              <a:buNone/>
              <a:defRPr/>
            </a:pPr>
            <a:r>
              <a:rPr lang="en-US" dirty="0" smtClean="0">
                <a:solidFill>
                  <a:srgbClr val="FF0000"/>
                </a:solidFill>
                <a:latin typeface="+mn-lt"/>
                <a:cs typeface="Times New Roman"/>
              </a:rPr>
              <a:t>The </a:t>
            </a:r>
            <a:r>
              <a:rPr lang="en-US" dirty="0" smtClean="0">
                <a:solidFill>
                  <a:srgbClr val="FF0000"/>
                </a:solidFill>
                <a:latin typeface="+mn-lt"/>
                <a:cs typeface="Times New Roman"/>
              </a:rPr>
              <a:t>Undertow of Culture</a:t>
            </a:r>
          </a:p>
          <a:p>
            <a:pPr marL="0" lvl="0" indent="0" fontAlgn="auto">
              <a:lnSpc>
                <a:spcPct val="115000"/>
              </a:lnSpc>
              <a:spcBef>
                <a:spcPts val="0"/>
              </a:spcBef>
              <a:spcAft>
                <a:spcPts val="0"/>
              </a:spcAft>
              <a:buNone/>
              <a:defRPr/>
            </a:pPr>
            <a:r>
              <a:rPr lang="en-US" dirty="0" err="1" smtClean="0">
                <a:latin typeface="+mn-lt"/>
                <a:cs typeface="Times New Roman"/>
              </a:rPr>
              <a:t>Dansker</a:t>
            </a:r>
            <a:r>
              <a:rPr lang="en-US" dirty="0" smtClean="0">
                <a:latin typeface="+mn-lt"/>
                <a:cs typeface="Times New Roman"/>
              </a:rPr>
              <a:t>, </a:t>
            </a:r>
            <a:r>
              <a:rPr lang="en-US" dirty="0" err="1" smtClean="0">
                <a:latin typeface="+mn-lt"/>
                <a:cs typeface="Times New Roman"/>
              </a:rPr>
              <a:t>kend</a:t>
            </a:r>
            <a:r>
              <a:rPr lang="en-US" dirty="0" smtClean="0">
                <a:latin typeface="+mn-lt"/>
                <a:cs typeface="Times New Roman"/>
              </a:rPr>
              <a:t> dig </a:t>
            </a:r>
            <a:r>
              <a:rPr lang="en-US" dirty="0" err="1" smtClean="0">
                <a:latin typeface="+mn-lt"/>
                <a:cs typeface="Times New Roman"/>
              </a:rPr>
              <a:t>selv</a:t>
            </a:r>
            <a:endParaRPr lang="da-DK" dirty="0">
              <a:latin typeface="+mn-lt"/>
            </a:endParaRPr>
          </a:p>
          <a:p>
            <a:pPr marL="0" lvl="0" indent="0">
              <a:lnSpc>
                <a:spcPct val="115000"/>
              </a:lnSpc>
              <a:spcAft>
                <a:spcPts val="0"/>
              </a:spcAft>
              <a:buNone/>
            </a:pPr>
            <a:r>
              <a:rPr lang="da-DK" dirty="0" smtClean="0">
                <a:latin typeface="+mn-lt"/>
              </a:rPr>
              <a:t>Kommunikation </a:t>
            </a:r>
            <a:r>
              <a:rPr lang="da-DK" dirty="0">
                <a:latin typeface="+mn-lt"/>
              </a:rPr>
              <a:t>mellem </a:t>
            </a:r>
            <a:r>
              <a:rPr lang="da-DK" dirty="0" smtClean="0">
                <a:latin typeface="+mn-lt"/>
              </a:rPr>
              <a:t>kulturer</a:t>
            </a:r>
          </a:p>
          <a:p>
            <a:pPr marL="0" lvl="0" indent="0">
              <a:lnSpc>
                <a:spcPct val="115000"/>
              </a:lnSpc>
              <a:spcAft>
                <a:spcPts val="0"/>
              </a:spcAft>
              <a:buNone/>
            </a:pPr>
            <a:r>
              <a:rPr lang="da-DK" dirty="0" smtClean="0">
                <a:latin typeface="+mn-lt"/>
              </a:rPr>
              <a:t>Organisations-kulturer</a:t>
            </a:r>
          </a:p>
          <a:p>
            <a:pPr marL="0" lvl="0" indent="0">
              <a:lnSpc>
                <a:spcPct val="115000"/>
              </a:lnSpc>
              <a:spcAft>
                <a:spcPts val="0"/>
              </a:spcAft>
              <a:buNone/>
            </a:pPr>
            <a:r>
              <a:rPr lang="da-DK" dirty="0" smtClean="0">
                <a:latin typeface="+mn-lt"/>
              </a:rPr>
              <a:t>Hvis din nabo…</a:t>
            </a:r>
            <a:r>
              <a:rPr lang="da-DK" dirty="0">
                <a:latin typeface="+mn-lt"/>
              </a:rPr>
              <a:t/>
            </a:r>
            <a:br>
              <a:rPr lang="da-DK" dirty="0">
                <a:latin typeface="+mn-lt"/>
              </a:rPr>
            </a:br>
            <a:r>
              <a:rPr lang="da-DK" dirty="0" smtClean="0">
                <a:latin typeface="+mn-lt"/>
              </a:rPr>
              <a:t>Minerva-modellen</a:t>
            </a:r>
            <a:r>
              <a:rPr lang="da-DK" dirty="0">
                <a:latin typeface="+mn-lt"/>
              </a:rPr>
              <a:t/>
            </a:r>
            <a:br>
              <a:rPr lang="da-DK" dirty="0">
                <a:latin typeface="+mn-lt"/>
              </a:rPr>
            </a:br>
            <a:r>
              <a:rPr lang="da-DK" dirty="0">
                <a:latin typeface="+mn-lt"/>
              </a:rPr>
              <a:t>National identitet</a:t>
            </a:r>
          </a:p>
          <a:p>
            <a:r>
              <a:rPr lang="en-US" dirty="0">
                <a:latin typeface="+mn-lt"/>
              </a:rPr>
              <a:t>How to win a cosmic </a:t>
            </a:r>
            <a:r>
              <a:rPr lang="en-US" dirty="0" smtClean="0">
                <a:latin typeface="+mn-lt"/>
              </a:rPr>
              <a:t>war</a:t>
            </a:r>
          </a:p>
          <a:p>
            <a:r>
              <a:rPr lang="en-US" dirty="0" smtClean="0">
                <a:latin typeface="+mn-lt"/>
              </a:rPr>
              <a:t>The cultural </a:t>
            </a:r>
            <a:r>
              <a:rPr lang="en-US" dirty="0" smtClean="0">
                <a:latin typeface="+mn-lt"/>
              </a:rPr>
              <a:t>process</a:t>
            </a:r>
          </a:p>
          <a:p>
            <a:r>
              <a:rPr lang="en-US" dirty="0" err="1" smtClean="0">
                <a:latin typeface="+mn-lt"/>
              </a:rPr>
              <a:t>Gruppeopgave</a:t>
            </a:r>
            <a:endParaRPr lang="da-DK" dirty="0">
              <a:latin typeface="+mn-lt"/>
            </a:endParaRPr>
          </a:p>
        </p:txBody>
      </p:sp>
    </p:spTree>
    <p:extLst>
      <p:ext uri="{BB962C8B-B14F-4D97-AF65-F5344CB8AC3E}">
        <p14:creationId xmlns:p14="http://schemas.microsoft.com/office/powerpoint/2010/main" val="2547916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3367</TotalTime>
  <Words>2460</Words>
  <Application>Microsoft Office PowerPoint</Application>
  <PresentationFormat>Skærmshow (4:3)</PresentationFormat>
  <Paragraphs>585</Paragraphs>
  <Slides>42</Slides>
  <Notes>2</Notes>
  <HiddenSlides>0</HiddenSlides>
  <MMClips>0</MMClips>
  <ScaleCrop>false</ScaleCrop>
  <HeadingPairs>
    <vt:vector size="4" baseType="variant">
      <vt:variant>
        <vt:lpstr>Tema</vt:lpstr>
      </vt:variant>
      <vt:variant>
        <vt:i4>1</vt:i4>
      </vt:variant>
      <vt:variant>
        <vt:lpstr>Diastitler</vt:lpstr>
      </vt:variant>
      <vt:variant>
        <vt:i4>42</vt:i4>
      </vt:variant>
    </vt:vector>
  </HeadingPairs>
  <TitlesOfParts>
    <vt:vector size="43" baseType="lpstr">
      <vt:lpstr>Kontortema</vt:lpstr>
      <vt:lpstr>Interkulturel Erhvervskommunikation 3  ikek.dk  Interkulturel kompetence Identitet Livsstil</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nb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interkulturel erhvervskommunikation – ikek.dk</dc:title>
  <dc:creator>e</dc:creator>
  <cp:lastModifiedBy>e</cp:lastModifiedBy>
  <cp:revision>276</cp:revision>
  <cp:lastPrinted>2011-09-12T09:26:11Z</cp:lastPrinted>
  <dcterms:created xsi:type="dcterms:W3CDTF">2008-09-05T03:42:56Z</dcterms:created>
  <dcterms:modified xsi:type="dcterms:W3CDTF">2018-09-18T09:41:53Z</dcterms:modified>
</cp:coreProperties>
</file>